
<file path=[Content_Types].xml><?xml version="1.0" encoding="utf-8"?>
<Types xmlns="http://schemas.openxmlformats.org/package/2006/content-types">
  <Default Extension="fntdata" ContentType="application/x-fontdata"/>
  <Default Extension="jpeg" ContentType="image/jpeg"/>
  <Default Extension="jp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Override1.xml" ContentType="application/vnd.openxmlformats-officedocument.themeOverride+xml"/>
  <Override PartName="/ppt/tags/tag1.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60" r:id="rId4"/>
  </p:sldMasterIdLst>
  <p:sldIdLst>
    <p:sldId id="341" r:id="rId5"/>
    <p:sldId id="311" r:id="rId6"/>
    <p:sldId id="338" r:id="rId7"/>
    <p:sldId id="312" r:id="rId8"/>
    <p:sldId id="342" r:id="rId9"/>
    <p:sldId id="336" r:id="rId10"/>
    <p:sldId id="343" r:id="rId11"/>
    <p:sldId id="352" r:id="rId12"/>
    <p:sldId id="321" r:id="rId13"/>
    <p:sldId id="339" r:id="rId14"/>
    <p:sldId id="322" r:id="rId15"/>
    <p:sldId id="340" r:id="rId16"/>
    <p:sldId id="355" r:id="rId17"/>
    <p:sldId id="356" r:id="rId18"/>
    <p:sldId id="357" r:id="rId19"/>
    <p:sldId id="358" r:id="rId20"/>
    <p:sldId id="359" r:id="rId21"/>
    <p:sldId id="360" r:id="rId22"/>
    <p:sldId id="361" r:id="rId23"/>
    <p:sldId id="362" r:id="rId24"/>
    <p:sldId id="363" r:id="rId25"/>
    <p:sldId id="364" r:id="rId26"/>
  </p:sldIdLst>
  <p:sldSz cx="12192000" cy="6858000"/>
  <p:notesSz cx="6858000" cy="9144000"/>
  <p:embeddedFontLst>
    <p:embeddedFont>
      <p:font typeface="Arial Rounded MT Bold" panose="020F0704030504030204" pitchFamily="34" charset="0"/>
      <p:regular r:id="rId27"/>
    </p:embeddedFont>
    <p:embeddedFont>
      <p:font typeface="Bookman Old Style" panose="02050604050505020204" pitchFamily="18" charset="0"/>
      <p:regular r:id="rId28"/>
      <p:bold r:id="rId29"/>
      <p:italic r:id="rId30"/>
      <p:boldItalic r:id="rId31"/>
    </p:embeddedFont>
    <p:embeddedFont>
      <p:font typeface="Calibri" panose="020F0502020204030204" pitchFamily="34" charset="0"/>
      <p:regular r:id="rId32"/>
      <p:bold r:id="rId33"/>
      <p:italic r:id="rId34"/>
      <p:boldItalic r:id="rId35"/>
    </p:embeddedFont>
    <p:embeddedFont>
      <p:font typeface="Franklin Gothic Book" panose="020B0503020102020204" pitchFamily="34" charset="0"/>
      <p:regular r:id="rId36"/>
      <p:italic r:id="rId37"/>
    </p:embeddedFont>
    <p:embeddedFont>
      <p:font typeface="Garamond" panose="02020404030301010803" pitchFamily="18" charset="0"/>
      <p:regular r:id="rId38"/>
      <p:bold r:id="rId39"/>
      <p:italic r:id="rId40"/>
    </p:embeddedFont>
    <p:embeddedFont>
      <p:font typeface="Microsoft YaHei" panose="020B0503020204020204" pitchFamily="34" charset="-122"/>
      <p:regular r:id="rId41"/>
      <p:bold r:id="rId4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8689B"/>
    <a:srgbClr val="F05E22"/>
    <a:srgbClr val="000000"/>
    <a:srgbClr val="A0A0C0"/>
    <a:srgbClr val="6E6E87"/>
    <a:srgbClr val="39395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838" autoAdjust="0"/>
    <p:restoredTop sz="94619" autoAdjust="0"/>
  </p:normalViewPr>
  <p:slideViewPr>
    <p:cSldViewPr snapToGrid="0">
      <p:cViewPr varScale="1">
        <p:scale>
          <a:sx n="114" d="100"/>
          <a:sy n="114" d="100"/>
        </p:scale>
        <p:origin x="426"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font" Target="fonts/font13.fntdata"/><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font" Target="fonts/font8.fntdata"/><Relationship Id="rId42" Type="http://schemas.openxmlformats.org/officeDocument/2006/relationships/font" Target="fonts/font16.fntdata"/><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font" Target="fonts/font7.fntdata"/><Relationship Id="rId38" Type="http://schemas.openxmlformats.org/officeDocument/2006/relationships/font" Target="fonts/font12.fntdata"/><Relationship Id="rId46"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font" Target="fonts/font3.fntdata"/><Relationship Id="rId41" Type="http://schemas.openxmlformats.org/officeDocument/2006/relationships/font" Target="fonts/font15.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font" Target="fonts/font6.fntdata"/><Relationship Id="rId37" Type="http://schemas.openxmlformats.org/officeDocument/2006/relationships/font" Target="fonts/font11.fntdata"/><Relationship Id="rId40" Type="http://schemas.openxmlformats.org/officeDocument/2006/relationships/font" Target="fonts/font14.fntdata"/><Relationship Id="rId45"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font" Target="fonts/font2.fntdata"/><Relationship Id="rId36" Type="http://schemas.openxmlformats.org/officeDocument/2006/relationships/font" Target="fonts/font10.fnt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5.fntdata"/><Relationship Id="rId44"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font" Target="fonts/font9.fntdata"/><Relationship Id="rId43"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7"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1" baseline="0">
                <a:solidFill>
                  <a:schemeClr val="tx1">
                    <a:lumMod val="85000"/>
                    <a:lumOff val="15000"/>
                  </a:schemeClr>
                </a:solidFill>
              </a:defRPr>
            </a:lvl1pPr>
          </a:lstStyle>
          <a:p>
            <a:r>
              <a:rPr lang="en-US" altLang="zh-CN"/>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189" indent="0" algn="ctr">
              <a:buNone/>
              <a:defRPr sz="2400"/>
            </a:lvl2pPr>
            <a:lvl3pPr marL="914377" indent="0" algn="ctr">
              <a:buNone/>
              <a:defRPr sz="2400"/>
            </a:lvl3pPr>
            <a:lvl4pPr marL="1371566" indent="0" algn="ctr">
              <a:buNone/>
              <a:defRPr sz="2000"/>
            </a:lvl4pPr>
            <a:lvl5pPr marL="1828754" indent="0" algn="ctr">
              <a:buNone/>
              <a:defRPr sz="2000"/>
            </a:lvl5pPr>
            <a:lvl6pPr marL="2285943" indent="0" algn="ctr">
              <a:buNone/>
              <a:defRPr sz="2000"/>
            </a:lvl6pPr>
            <a:lvl7pPr marL="2743131" indent="0" algn="ctr">
              <a:buNone/>
              <a:defRPr sz="2000"/>
            </a:lvl7pPr>
            <a:lvl8pPr marL="3200320" indent="0" algn="ctr">
              <a:buNone/>
              <a:defRPr sz="2000"/>
            </a:lvl8pPr>
            <a:lvl9pPr marL="3657509" indent="0" algn="ctr">
              <a:buNone/>
              <a:defRPr sz="2000"/>
            </a:lvl9pPr>
          </a:lstStyle>
          <a:p>
            <a:r>
              <a:rPr lang="en-US" altLang="zh-CN"/>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9"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6/9/2021</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72251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dirty="0"/>
          </a:p>
        </p:txBody>
      </p:sp>
      <p:sp>
        <p:nvSpPr>
          <p:cNvPr id="3" name="Content Placeholder 2"/>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6/9/2021</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520101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7"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ltLang="zh-CN"/>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189" indent="0">
              <a:buNone/>
              <a:defRPr sz="1800">
                <a:solidFill>
                  <a:schemeClr val="tx1">
                    <a:tint val="75000"/>
                  </a:schemeClr>
                </a:solidFill>
              </a:defRPr>
            </a:lvl2pPr>
            <a:lvl3pPr marL="914377" indent="0">
              <a:buNone/>
              <a:defRPr sz="1600">
                <a:solidFill>
                  <a:schemeClr val="tx1">
                    <a:tint val="75000"/>
                  </a:schemeClr>
                </a:solidFill>
              </a:defRPr>
            </a:lvl3pPr>
            <a:lvl4pPr marL="1371566" indent="0">
              <a:buNone/>
              <a:defRPr sz="1400">
                <a:solidFill>
                  <a:schemeClr val="tx1">
                    <a:tint val="75000"/>
                  </a:schemeClr>
                </a:solidFill>
              </a:defRPr>
            </a:lvl4pPr>
            <a:lvl5pPr marL="1828754" indent="0">
              <a:buNone/>
              <a:defRPr sz="1400">
                <a:solidFill>
                  <a:schemeClr val="tx1">
                    <a:tint val="75000"/>
                  </a:schemeClr>
                </a:solidFill>
              </a:defRPr>
            </a:lvl5pPr>
            <a:lvl6pPr marL="2285943" indent="0">
              <a:buNone/>
              <a:defRPr sz="1400">
                <a:solidFill>
                  <a:schemeClr val="tx1">
                    <a:tint val="75000"/>
                  </a:schemeClr>
                </a:solidFill>
              </a:defRPr>
            </a:lvl6pPr>
            <a:lvl7pPr marL="2743131" indent="0">
              <a:buNone/>
              <a:defRPr sz="1400">
                <a:solidFill>
                  <a:schemeClr val="tx1">
                    <a:tint val="75000"/>
                  </a:schemeClr>
                </a:solidFill>
              </a:defRPr>
            </a:lvl7pPr>
            <a:lvl8pPr marL="3200320" indent="0">
              <a:buNone/>
              <a:defRPr sz="1400">
                <a:solidFill>
                  <a:schemeClr val="tx1">
                    <a:tint val="75000"/>
                  </a:schemeClr>
                </a:solidFill>
              </a:defRPr>
            </a:lvl8pPr>
            <a:lvl9pPr marL="3657509" indent="0">
              <a:buNone/>
              <a:defRPr sz="1400">
                <a:solidFill>
                  <a:schemeClr val="tx1">
                    <a:tint val="75000"/>
                  </a:schemeClr>
                </a:solidFill>
              </a:defRPr>
            </a:lvl9pPr>
          </a:lstStyle>
          <a:p>
            <a:pPr lvl="0"/>
            <a:r>
              <a:rPr lang="en-US" altLang="zh-CN"/>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9"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6/9/2021</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704017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5"/>
            <a:ext cx="10058400" cy="1450757"/>
          </a:xfrm>
        </p:spPr>
        <p:txBody>
          <a:bodyPr/>
          <a:lstStyle/>
          <a:p>
            <a:r>
              <a:rPr lang="en-US" altLang="zh-CN"/>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6/9/2021</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522313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5"/>
            <a:ext cx="10058400" cy="1450757"/>
          </a:xfrm>
        </p:spPr>
        <p:txBody>
          <a:bodyPr/>
          <a:lstStyle/>
          <a:p>
            <a:r>
              <a:rPr lang="en-US" altLang="zh-CN"/>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ltLang="zh-CN"/>
              <a:t>Click to edit Master text styles</a:t>
            </a:r>
          </a:p>
        </p:txBody>
      </p:sp>
      <p:sp>
        <p:nvSpPr>
          <p:cNvPr id="4" name="Content Placeholder 3"/>
          <p:cNvSpPr>
            <a:spLocks noGrp="1"/>
          </p:cNvSpPr>
          <p:nvPr>
            <p:ph sz="half" idx="2"/>
          </p:nvPr>
        </p:nvSpPr>
        <p:spPr>
          <a:xfrm>
            <a:off x="1097280" y="2958276"/>
            <a:ext cx="4639736" cy="2910821"/>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ltLang="zh-CN"/>
              <a:t>Click to edit Master text styles</a:t>
            </a:r>
          </a:p>
        </p:txBody>
      </p:sp>
      <p:sp>
        <p:nvSpPr>
          <p:cNvPr id="6" name="Content Placeholder 5"/>
          <p:cNvSpPr>
            <a:spLocks noGrp="1"/>
          </p:cNvSpPr>
          <p:nvPr>
            <p:ph sz="quarter" idx="4"/>
          </p:nvPr>
        </p:nvSpPr>
        <p:spPr>
          <a:xfrm>
            <a:off x="6515944" y="2958275"/>
            <a:ext cx="4639736" cy="2910821"/>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6/9/2021</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167755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6/9/2021</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422601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7"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6/9/2021</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4407235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7" y="786384"/>
            <a:ext cx="3517567" cy="2093975"/>
          </a:xfrm>
        </p:spPr>
        <p:txBody>
          <a:bodyPr anchor="b">
            <a:normAutofit/>
          </a:bodyPr>
          <a:lstStyle>
            <a:lvl1pPr>
              <a:lnSpc>
                <a:spcPct val="90000"/>
              </a:lnSpc>
              <a:defRPr sz="3600" b="0">
                <a:solidFill>
                  <a:srgbClr val="FFFFFF"/>
                </a:solidFill>
              </a:defRPr>
            </a:lvl1pPr>
          </a:lstStyle>
          <a:p>
            <a:r>
              <a:rPr lang="en-US" altLang="zh-CN"/>
              <a:t>Click to edit Master title style</a:t>
            </a:r>
            <a:endParaRPr lang="en-US" dirty="0"/>
          </a:p>
        </p:txBody>
      </p:sp>
      <p:sp>
        <p:nvSpPr>
          <p:cNvPr id="3" name="Content Placeholder 2"/>
          <p:cNvSpPr>
            <a:spLocks noGrp="1"/>
          </p:cNvSpPr>
          <p:nvPr>
            <p:ph idx="1"/>
          </p:nvPr>
        </p:nvSpPr>
        <p:spPr>
          <a:xfrm>
            <a:off x="5458984" y="812801"/>
            <a:ext cx="5928344" cy="5294757"/>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4" name="Text Placeholder 3"/>
          <p:cNvSpPr>
            <a:spLocks noGrp="1"/>
          </p:cNvSpPr>
          <p:nvPr>
            <p:ph type="body" sz="half" idx="2"/>
          </p:nvPr>
        </p:nvSpPr>
        <p:spPr>
          <a:xfrm>
            <a:off x="643466" y="3043052"/>
            <a:ext cx="3517567" cy="3064505"/>
          </a:xfrm>
        </p:spPr>
        <p:txBody>
          <a:bodyPr lIns="91440" rIns="91440">
            <a:normAutofit/>
          </a:bodyPr>
          <a:lstStyle>
            <a:lvl1pPr marL="0" indent="0">
              <a:buNone/>
              <a:defRPr sz="1800">
                <a:solidFill>
                  <a:srgbClr val="FFFFFF"/>
                </a:solidFill>
              </a:defRPr>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en-US" altLang="zh-CN"/>
              <a:t>Click to edit Master text styles</a:t>
            </a:r>
          </a:p>
        </p:txBody>
      </p:sp>
      <p:sp>
        <p:nvSpPr>
          <p:cNvPr id="5" name="Date Placeholder 4"/>
          <p:cNvSpPr>
            <a:spLocks noGrp="1"/>
          </p:cNvSpPr>
          <p:nvPr>
            <p:ph type="dt" sz="half" idx="10"/>
          </p:nvPr>
        </p:nvSpPr>
        <p:spPr>
          <a:xfrm>
            <a:off x="643464" y="6446522"/>
            <a:ext cx="3517568" cy="365125"/>
          </a:xfrm>
        </p:spPr>
        <p:txBody>
          <a:bodyPr/>
          <a:lstStyle>
            <a:lvl1pPr algn="l">
              <a:defRPr/>
            </a:lvl1pPr>
          </a:lstStyle>
          <a:p>
            <a:fld id="{92BEA474-078D-4E9B-9B14-09A87B19DC46}" type="datetime1">
              <a:rPr lang="en-US" smtClean="0"/>
              <a:t>6/9/2021</a:t>
            </a:fld>
            <a:endParaRPr lang="en-US" dirty="0"/>
          </a:p>
        </p:txBody>
      </p:sp>
      <p:sp>
        <p:nvSpPr>
          <p:cNvPr id="6" name="Footer Placeholder 5"/>
          <p:cNvSpPr>
            <a:spLocks noGrp="1"/>
          </p:cNvSpPr>
          <p:nvPr>
            <p:ph type="ftr" sz="quarter" idx="11"/>
          </p:nvPr>
        </p:nvSpPr>
        <p:spPr>
          <a:xfrm>
            <a:off x="5458984" y="6446522"/>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4118504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1"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7" y="0"/>
            <a:ext cx="12191985" cy="4578350"/>
          </a:xfrm>
          <a:solidFill>
            <a:schemeClr val="bg1">
              <a:lumMod val="85000"/>
            </a:schemeClr>
          </a:solidFill>
        </p:spPr>
        <p:txBody>
          <a:bodyPr lIns="457200" tIns="457200" anchor="t"/>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altLang="zh-CN"/>
              <a:t>Click icon to add picture</a:t>
            </a:r>
            <a:endParaRPr lang="en-US" dirty="0"/>
          </a:p>
        </p:txBody>
      </p:sp>
      <p:sp>
        <p:nvSpPr>
          <p:cNvPr id="2" name="Title 1"/>
          <p:cNvSpPr>
            <a:spLocks noGrp="1"/>
          </p:cNvSpPr>
          <p:nvPr>
            <p:ph type="title"/>
          </p:nvPr>
        </p:nvSpPr>
        <p:spPr>
          <a:xfrm>
            <a:off x="1097280" y="4799362"/>
            <a:ext cx="10113645" cy="743682"/>
          </a:xfrm>
        </p:spPr>
        <p:txBody>
          <a:bodyPr tIns="0" bIns="0" anchor="b">
            <a:noAutofit/>
          </a:bodyPr>
          <a:lstStyle>
            <a:lvl1pPr>
              <a:defRPr sz="3600" b="0">
                <a:solidFill>
                  <a:srgbClr val="FFFFFF"/>
                </a:solidFill>
              </a:defRPr>
            </a:lvl1pPr>
          </a:lstStyle>
          <a:p>
            <a:r>
              <a:rPr lang="en-US" altLang="zh-CN"/>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en-US" altLang="zh-CN"/>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6/9/2021</a:t>
            </a:fld>
            <a:endParaRPr lang="en-US" dirty="0"/>
          </a:p>
        </p:txBody>
      </p:sp>
      <p:sp>
        <p:nvSpPr>
          <p:cNvPr id="6" name="Footer Placeholder 5"/>
          <p:cNvSpPr>
            <a:spLocks noGrp="1"/>
          </p:cNvSpPr>
          <p:nvPr>
            <p:ph type="ftr" sz="quarter" idx="11"/>
          </p:nvPr>
        </p:nvSpPr>
        <p:spPr>
          <a:xfrm>
            <a:off x="1097279" y="6446840"/>
            <a:ext cx="6818263"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8843989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7"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5"/>
            <a:ext cx="10058400" cy="1450757"/>
          </a:xfrm>
          <a:prstGeom prst="rect">
            <a:avLst/>
          </a:prstGeom>
        </p:spPr>
        <p:txBody>
          <a:bodyPr vert="horz" lIns="91440" tIns="45720" rIns="91440" bIns="45720" rtlCol="0" anchor="b">
            <a:normAutofit/>
          </a:bodyPr>
          <a:lstStyle/>
          <a:p>
            <a:r>
              <a:rPr lang="en-US" altLang="zh-CN"/>
              <a:t>Click to edit Master title style</a:t>
            </a:r>
            <a:endParaRPr lang="en-US" dirty="0"/>
          </a:p>
        </p:txBody>
      </p:sp>
      <p:sp>
        <p:nvSpPr>
          <p:cNvPr id="3" name="Text Placeholder 2"/>
          <p:cNvSpPr>
            <a:spLocks noGrp="1"/>
          </p:cNvSpPr>
          <p:nvPr>
            <p:ph type="body" idx="1"/>
          </p:nvPr>
        </p:nvSpPr>
        <p:spPr>
          <a:xfrm>
            <a:off x="1097280" y="2108203"/>
            <a:ext cx="10058400" cy="3760891"/>
          </a:xfrm>
          <a:prstGeom prst="rect">
            <a:avLst/>
          </a:prstGeom>
        </p:spPr>
        <p:txBody>
          <a:bodyPr vert="horz" lIns="0" tIns="45720" rIns="0" bIns="45720" rtlCol="0">
            <a:normAutofit/>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4" name="Date Placeholder 3"/>
          <p:cNvSpPr>
            <a:spLocks noGrp="1"/>
          </p:cNvSpPr>
          <p:nvPr>
            <p:ph type="dt" sz="half" idx="2"/>
          </p:nvPr>
        </p:nvSpPr>
        <p:spPr>
          <a:xfrm>
            <a:off x="8218425" y="6446840"/>
            <a:ext cx="2584851"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6/9/2021</a:t>
            </a:fld>
            <a:endParaRPr lang="en-US" dirty="0"/>
          </a:p>
        </p:txBody>
      </p:sp>
      <p:sp>
        <p:nvSpPr>
          <p:cNvPr id="5" name="Footer Placeholder 4"/>
          <p:cNvSpPr>
            <a:spLocks noGrp="1"/>
          </p:cNvSpPr>
          <p:nvPr>
            <p:ph type="ftr" sz="quarter" idx="3"/>
          </p:nvPr>
        </p:nvSpPr>
        <p:spPr>
          <a:xfrm>
            <a:off x="1097279" y="6446840"/>
            <a:ext cx="6818263"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1" y="6446840"/>
            <a:ext cx="780011"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907085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sldNum="0" hdr="0" ftr="0" dt="0"/>
  <p:txStyles>
    <p:titleStyle>
      <a:lvl1pPr algn="l" defTabSz="914377" rtl="0" eaLnBrk="1" latinLnBrk="0" hangingPunct="1">
        <a:lnSpc>
          <a:spcPct val="90000"/>
        </a:lnSpc>
        <a:spcBef>
          <a:spcPct val="0"/>
        </a:spcBef>
        <a:buNone/>
        <a:defRPr sz="4700" i="0" kern="1200" spc="-51" baseline="0">
          <a:solidFill>
            <a:schemeClr val="tx1">
              <a:lumMod val="75000"/>
              <a:lumOff val="25000"/>
            </a:schemeClr>
          </a:solidFill>
          <a:latin typeface="+mj-lt"/>
          <a:ea typeface="+mj-ea"/>
          <a:cs typeface="+mj-cs"/>
        </a:defRPr>
      </a:lvl1pPr>
    </p:titleStyle>
    <p:bodyStyle>
      <a:lvl1pPr marL="91438" indent="-91438" algn="l" defTabSz="914377"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38" indent="-182875" algn="l" defTabSz="914377"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14" indent="-182875" algn="l" defTabSz="914377"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789" indent="-182875" algn="l" defTabSz="914377"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65" indent="-182875" algn="l" defTabSz="914377"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099973" indent="-228594" algn="l" defTabSz="914377"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299968" indent="-228594" algn="l" defTabSz="914377"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499963" indent="-228594" algn="l" defTabSz="914377"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699958" indent="-228594" algn="l" defTabSz="914377"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xml"/><Relationship Id="rId1" Type="http://schemas.openxmlformats.org/officeDocument/2006/relationships/themeOverride" Target="../theme/themeOverride1.xml"/><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microsoft.com/office/2007/relationships/media" Target="../media/media2.mp4"/><Relationship Id="rId1" Type="http://schemas.openxmlformats.org/officeDocument/2006/relationships/video" Target="NULL" TargetMode="Externa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jp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A9286AD2-18A9-4868-A4E3-7A2097A208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
            <a:ext cx="12192001"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Franklin Gothic Book" panose="020F0502020204030204"/>
              <a:ea typeface="+mn-ea"/>
              <a:cs typeface="+mn-cs"/>
            </a:endParaRPr>
          </a:p>
        </p:txBody>
      </p:sp>
      <p:sp>
        <p:nvSpPr>
          <p:cNvPr id="2" name="Title 1">
            <a:extLst>
              <a:ext uri="{FF2B5EF4-FFF2-40B4-BE49-F238E27FC236}">
                <a16:creationId xmlns:a16="http://schemas.microsoft.com/office/drawing/2014/main" id="{4010AF38-26DF-48B3-952C-4A9091D6863C}"/>
              </a:ext>
            </a:extLst>
          </p:cNvPr>
          <p:cNvSpPr>
            <a:spLocks noGrp="1"/>
          </p:cNvSpPr>
          <p:nvPr>
            <p:ph type="ctrTitle"/>
          </p:nvPr>
        </p:nvSpPr>
        <p:spPr>
          <a:xfrm>
            <a:off x="613527" y="3418952"/>
            <a:ext cx="7309365" cy="847686"/>
          </a:xfrm>
        </p:spPr>
        <p:txBody>
          <a:bodyPr>
            <a:noAutofit/>
          </a:bodyPr>
          <a:lstStyle/>
          <a:p>
            <a:r>
              <a:rPr lang="en-US" altLang="zh-CN" sz="2800" dirty="0">
                <a:solidFill>
                  <a:srgbClr val="F05E22"/>
                </a:solidFill>
                <a:latin typeface="Arial Rounded MT Bold" panose="020F0704030504030204" pitchFamily="34" charset="0"/>
                <a:cs typeface="Arial" panose="020B0604020202020204" pitchFamily="34" charset="0"/>
              </a:rPr>
              <a:t>A Comparative Study on </a:t>
            </a:r>
            <a:r>
              <a:rPr lang="en-US" altLang="zh-CN" sz="5400" dirty="0">
                <a:latin typeface="Arial Rounded MT Bold" panose="020F0704030504030204" pitchFamily="34" charset="0"/>
                <a:cs typeface="Arial" panose="020B0604020202020204" pitchFamily="34" charset="0"/>
              </a:rPr>
              <a:t>Individualism &amp; Collectivism</a:t>
            </a:r>
            <a:endParaRPr lang="en-US" sz="5400" dirty="0">
              <a:latin typeface="Arial Rounded MT Bold" panose="020F0704030504030204" pitchFamily="34" charset="0"/>
              <a:cs typeface="Arial" panose="020B0604020202020204" pitchFamily="34" charset="0"/>
            </a:endParaRPr>
          </a:p>
        </p:txBody>
      </p:sp>
      <p:cxnSp>
        <p:nvCxnSpPr>
          <p:cNvPr id="29" name="Straight Connector 28">
            <a:extLst>
              <a:ext uri="{FF2B5EF4-FFF2-40B4-BE49-F238E27FC236}">
                <a16:creationId xmlns:a16="http://schemas.microsoft.com/office/drawing/2014/main" id="{E7A7CD63-7EC3-44F3-95D0-595C4019FF2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44180" y="4498925"/>
            <a:ext cx="563610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308AC96E-AA33-4309-B51D-072F59E6EC0B}"/>
              </a:ext>
              <a:ext uri="{C183D7F6-B498-43B3-948B-1728B52AA6E4}">
                <adec:decorative xmlns:adec="http://schemas.microsoft.com/office/drawing/2017/decorative" val="1"/>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7556687" y="2"/>
            <a:ext cx="4635315" cy="6857999"/>
          </a:xfrm>
          <a:prstGeom prst="rect">
            <a:avLst/>
          </a:prstGeom>
        </p:spPr>
      </p:pic>
      <p:sp>
        <p:nvSpPr>
          <p:cNvPr id="4" name="Rectangle 3">
            <a:extLst>
              <a:ext uri="{FF2B5EF4-FFF2-40B4-BE49-F238E27FC236}">
                <a16:creationId xmlns:a16="http://schemas.microsoft.com/office/drawing/2014/main" id="{2D2728D2-6A05-4338-BF0F-E1DCC4C4A70F}"/>
              </a:ext>
            </a:extLst>
          </p:cNvPr>
          <p:cNvSpPr/>
          <p:nvPr/>
        </p:nvSpPr>
        <p:spPr>
          <a:xfrm>
            <a:off x="653427" y="4266638"/>
            <a:ext cx="5937999" cy="251209"/>
          </a:xfrm>
          <a:prstGeom prst="rect">
            <a:avLst/>
          </a:prstGeom>
          <a:solidFill>
            <a:schemeClr val="bg1"/>
          </a:solidFill>
          <a:ln>
            <a:noFill/>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36826"/>
              </a:solidFill>
              <a:effectLst/>
              <a:uLnTx/>
              <a:uFillTx/>
              <a:latin typeface="Franklin Gothic Book" panose="020F0502020204030204"/>
              <a:ea typeface="宋体" panose="02010600030101010101" pitchFamily="2" charset="-122"/>
              <a:cs typeface="+mn-cs"/>
            </a:endParaRPr>
          </a:p>
        </p:txBody>
      </p:sp>
      <p:sp>
        <p:nvSpPr>
          <p:cNvPr id="3" name="Subtitle 2">
            <a:extLst>
              <a:ext uri="{FF2B5EF4-FFF2-40B4-BE49-F238E27FC236}">
                <a16:creationId xmlns:a16="http://schemas.microsoft.com/office/drawing/2014/main" id="{37FC2D8F-56D2-4ADF-B439-0E09E7C37894}"/>
              </a:ext>
            </a:extLst>
          </p:cNvPr>
          <p:cNvSpPr>
            <a:spLocks noGrp="1"/>
          </p:cNvSpPr>
          <p:nvPr>
            <p:ph type="subTitle" idx="1"/>
          </p:nvPr>
        </p:nvSpPr>
        <p:spPr>
          <a:xfrm>
            <a:off x="653427" y="4266638"/>
            <a:ext cx="6269347" cy="1021499"/>
          </a:xfrm>
        </p:spPr>
        <p:txBody>
          <a:bodyPr>
            <a:normAutofit/>
          </a:bodyPr>
          <a:lstStyle/>
          <a:p>
            <a:r>
              <a:rPr lang="zh-CN" altLang="en-US" sz="1600" b="1" dirty="0">
                <a:solidFill>
                  <a:srgbClr val="F05E22"/>
                </a:solidFill>
                <a:latin typeface="Arial Rounded MT Bold" panose="020F0704030504030204" pitchFamily="34" charset="0"/>
                <a:ea typeface="DengXian" panose="02010600030101010101" pitchFamily="2" charset="-122"/>
                <a:cs typeface="Times New Roman" panose="02020603050405020304" pitchFamily="18" charset="0"/>
              </a:rPr>
              <a:t>跨文化交际</a:t>
            </a:r>
            <a:r>
              <a:rPr lang="en-US" altLang="zh-CN" sz="1600" b="1" dirty="0">
                <a:solidFill>
                  <a:srgbClr val="F05E22"/>
                </a:solidFill>
                <a:latin typeface="Arial Rounded MT Bold" panose="020F0704030504030204" pitchFamily="34" charset="0"/>
                <a:ea typeface="DengXian" panose="02010600030101010101" pitchFamily="2" charset="-122"/>
                <a:cs typeface="Times New Roman" panose="02020603050405020304" pitchFamily="18" charset="0"/>
              </a:rPr>
              <a:t>02</a:t>
            </a:r>
            <a:r>
              <a:rPr lang="zh-CN" altLang="en-US" sz="1600" b="1" dirty="0">
                <a:solidFill>
                  <a:srgbClr val="F05E22"/>
                </a:solidFill>
                <a:latin typeface="Arial Rounded MT Bold" panose="020F0704030504030204" pitchFamily="34" charset="0"/>
                <a:ea typeface="DengXian" panose="02010600030101010101" pitchFamily="2" charset="-122"/>
                <a:cs typeface="Times New Roman" panose="02020603050405020304" pitchFamily="18" charset="0"/>
              </a:rPr>
              <a:t>班</a:t>
            </a:r>
            <a:r>
              <a:rPr lang="en-US" altLang="zh-CN" sz="1600" b="1" dirty="0">
                <a:solidFill>
                  <a:schemeClr val="tx1">
                    <a:lumMod val="85000"/>
                    <a:lumOff val="15000"/>
                  </a:schemeClr>
                </a:solidFill>
                <a:latin typeface="Arial Rounded MT Bold" panose="020F0704030504030204" pitchFamily="34" charset="0"/>
                <a:ea typeface="DengXian" panose="02010600030101010101" pitchFamily="2" charset="-122"/>
                <a:cs typeface="Times New Roman" panose="02020603050405020304" pitchFamily="18" charset="0"/>
              </a:rPr>
              <a:t> </a:t>
            </a:r>
            <a:r>
              <a:rPr lang="zh-CN" altLang="en-US" sz="1600" dirty="0">
                <a:solidFill>
                  <a:schemeClr val="tx1">
                    <a:lumMod val="85000"/>
                    <a:lumOff val="15000"/>
                  </a:schemeClr>
                </a:solidFill>
                <a:latin typeface="Garamond" panose="02020404030301010803" pitchFamily="18" charset="0"/>
                <a:ea typeface="MingHei" panose="020B0300000000000000" pitchFamily="34" charset="-128"/>
                <a:cs typeface="Times New Roman" panose="02020603050405020304" pitchFamily="18" charset="0"/>
              </a:rPr>
              <a:t>马婉荣</a:t>
            </a:r>
            <a:r>
              <a:rPr lang="en-US" altLang="zh-CN" sz="1600" dirty="0">
                <a:solidFill>
                  <a:schemeClr val="tx1">
                    <a:lumMod val="85000"/>
                    <a:lumOff val="15000"/>
                  </a:schemeClr>
                </a:solidFill>
                <a:latin typeface="Garamond" panose="02020404030301010803" pitchFamily="18" charset="0"/>
                <a:ea typeface="MingHei" panose="020B0300000000000000" pitchFamily="34" charset="-128"/>
                <a:cs typeface="Times New Roman" panose="02020603050405020304" pitchFamily="18" charset="0"/>
              </a:rPr>
              <a:t> </a:t>
            </a:r>
            <a:r>
              <a:rPr lang="zh-CN" altLang="en-US" sz="1600" dirty="0">
                <a:solidFill>
                  <a:schemeClr val="tx1">
                    <a:lumMod val="85000"/>
                    <a:lumOff val="15000"/>
                  </a:schemeClr>
                </a:solidFill>
                <a:latin typeface="Garamond" panose="02020404030301010803" pitchFamily="18" charset="0"/>
                <a:ea typeface="MingHei" panose="020B0300000000000000" pitchFamily="34" charset="-128"/>
                <a:cs typeface="Times New Roman" panose="02020603050405020304" pitchFamily="18" charset="0"/>
              </a:rPr>
              <a:t>韩喻泷</a:t>
            </a:r>
            <a:endParaRPr lang="en-US" sz="1600" dirty="0">
              <a:solidFill>
                <a:schemeClr val="tx1">
                  <a:lumMod val="85000"/>
                  <a:lumOff val="15000"/>
                </a:schemeClr>
              </a:solidFill>
              <a:latin typeface="Garamond" panose="02020404030301010803" pitchFamily="18" charset="0"/>
              <a:ea typeface="MingHei" panose="020B0300000000000000" pitchFamily="34" charset="-128"/>
              <a:cs typeface="Times New Roman" panose="02020603050405020304" pitchFamily="18" charset="0"/>
            </a:endParaRPr>
          </a:p>
        </p:txBody>
      </p:sp>
    </p:spTree>
    <p:custDataLst>
      <p:tags r:id="rId2"/>
    </p:custDataLst>
    <p:extLst>
      <p:ext uri="{BB962C8B-B14F-4D97-AF65-F5344CB8AC3E}">
        <p14:creationId xmlns:p14="http://schemas.microsoft.com/office/powerpoint/2010/main" val="2414142405"/>
      </p:ext>
    </p:extLst>
  </p:cSld>
  <p:clrMapOvr>
    <a:masterClrMapping/>
  </p:clrMapOvr>
  <mc:AlternateContent xmlns:mc="http://schemas.openxmlformats.org/markup-compatibility/2006" xmlns:p159="http://schemas.microsoft.com/office/powerpoint/2015/09/main">
    <mc:Choice Requires="p159">
      <p:transition advTm="6600">
        <p159:morph option="byObject"/>
      </p:transition>
    </mc:Choice>
    <mc:Fallback xmlns="">
      <p:transition advTm="66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E1B622A8-A54B-4589-B9B0-83FDD44BEEA4}"/>
              </a:ext>
            </a:extLst>
          </p:cNvPr>
          <p:cNvPicPr>
            <a:picLocks noChangeAspect="1"/>
          </p:cNvPicPr>
          <p:nvPr/>
        </p:nvPicPr>
        <p:blipFill>
          <a:blip r:embed="rId2"/>
          <a:stretch>
            <a:fillRect/>
          </a:stretch>
        </p:blipFill>
        <p:spPr>
          <a:xfrm>
            <a:off x="0" y="1894912"/>
            <a:ext cx="6002945" cy="4963088"/>
          </a:xfrm>
          <a:prstGeom prst="rect">
            <a:avLst/>
          </a:prstGeom>
        </p:spPr>
      </p:pic>
      <p:pic>
        <p:nvPicPr>
          <p:cNvPr id="5" name="图片 4">
            <a:extLst>
              <a:ext uri="{FF2B5EF4-FFF2-40B4-BE49-F238E27FC236}">
                <a16:creationId xmlns:a16="http://schemas.microsoft.com/office/drawing/2014/main" id="{9AA8171E-CDF4-4B8A-86CF-BECB8BD2AD88}"/>
              </a:ext>
            </a:extLst>
          </p:cNvPr>
          <p:cNvPicPr>
            <a:picLocks noChangeAspect="1"/>
          </p:cNvPicPr>
          <p:nvPr/>
        </p:nvPicPr>
        <p:blipFill>
          <a:blip r:embed="rId3"/>
          <a:stretch>
            <a:fillRect/>
          </a:stretch>
        </p:blipFill>
        <p:spPr>
          <a:xfrm>
            <a:off x="6002945" y="0"/>
            <a:ext cx="6290756" cy="5535038"/>
          </a:xfrm>
          <a:prstGeom prst="rect">
            <a:avLst/>
          </a:prstGeom>
        </p:spPr>
      </p:pic>
      <p:sp>
        <p:nvSpPr>
          <p:cNvPr id="6" name="文本框 5">
            <a:extLst>
              <a:ext uri="{FF2B5EF4-FFF2-40B4-BE49-F238E27FC236}">
                <a16:creationId xmlns:a16="http://schemas.microsoft.com/office/drawing/2014/main" id="{6146FE10-43D0-44DB-B898-F542A027D7E4}"/>
              </a:ext>
            </a:extLst>
          </p:cNvPr>
          <p:cNvSpPr txBox="1"/>
          <p:nvPr/>
        </p:nvSpPr>
        <p:spPr>
          <a:xfrm>
            <a:off x="491688" y="799742"/>
            <a:ext cx="6773896" cy="523220"/>
          </a:xfrm>
          <a:prstGeom prst="rect">
            <a:avLst/>
          </a:prstGeom>
          <a:noFill/>
        </p:spPr>
        <p:txBody>
          <a:bodyPr wrap="square" rtlCol="0">
            <a:spAutoFit/>
          </a:bodyPr>
          <a:lstStyle/>
          <a:p>
            <a:r>
              <a:rPr lang="en-US" altLang="zh-CN" sz="2800" dirty="0">
                <a:solidFill>
                  <a:schemeClr val="bg1"/>
                </a:solidFill>
              </a:rPr>
              <a:t>The Great Leap Forward </a:t>
            </a:r>
            <a:r>
              <a:rPr lang="zh-CN" altLang="en-US" sz="2800" dirty="0">
                <a:solidFill>
                  <a:schemeClr val="bg1"/>
                </a:solidFill>
              </a:rPr>
              <a:t>大跃进</a:t>
            </a:r>
            <a:endParaRPr lang="zh-CN" altLang="en-US" sz="3200" dirty="0">
              <a:solidFill>
                <a:schemeClr val="bg1"/>
              </a:solidFill>
            </a:endParaRPr>
          </a:p>
        </p:txBody>
      </p:sp>
      <p:sp>
        <p:nvSpPr>
          <p:cNvPr id="7" name="文本框 6">
            <a:extLst>
              <a:ext uri="{FF2B5EF4-FFF2-40B4-BE49-F238E27FC236}">
                <a16:creationId xmlns:a16="http://schemas.microsoft.com/office/drawing/2014/main" id="{DBB81530-1987-49D2-85D0-8E3E728CA28F}"/>
              </a:ext>
            </a:extLst>
          </p:cNvPr>
          <p:cNvSpPr txBox="1"/>
          <p:nvPr/>
        </p:nvSpPr>
        <p:spPr>
          <a:xfrm>
            <a:off x="6393338" y="5278359"/>
            <a:ext cx="9144002" cy="1384995"/>
          </a:xfrm>
          <a:prstGeom prst="rect">
            <a:avLst/>
          </a:prstGeom>
          <a:noFill/>
        </p:spPr>
        <p:txBody>
          <a:bodyPr wrap="square" rtlCol="0">
            <a:spAutoFit/>
          </a:bodyPr>
          <a:lstStyle/>
          <a:p>
            <a:pPr algn="l" rtl="0"/>
            <a:br>
              <a:rPr lang="en-US" altLang="zh-CN" b="0" i="0" dirty="0">
                <a:solidFill>
                  <a:srgbClr val="000000"/>
                </a:solidFill>
                <a:effectLst/>
                <a:latin typeface="Arial" panose="020B0604020202020204" pitchFamily="34" charset="0"/>
              </a:rPr>
            </a:br>
            <a:endParaRPr lang="en-US" altLang="zh-CN" b="0" i="0" dirty="0">
              <a:solidFill>
                <a:srgbClr val="000000"/>
              </a:solidFill>
              <a:effectLst/>
              <a:latin typeface="Arial" panose="020B0604020202020204" pitchFamily="34" charset="0"/>
            </a:endParaRPr>
          </a:p>
          <a:p>
            <a:pPr algn="l" rtl="0"/>
            <a:r>
              <a:rPr lang="en-US" altLang="zh-CN" sz="2400" dirty="0">
                <a:solidFill>
                  <a:schemeClr val="bg1"/>
                </a:solidFill>
                <a:latin typeface="Arial" panose="020B0604020202020204" pitchFamily="34" charset="0"/>
              </a:rPr>
              <a:t>T</a:t>
            </a:r>
            <a:r>
              <a:rPr lang="en-US" altLang="zh-CN" sz="2400" b="0" i="0" dirty="0">
                <a:solidFill>
                  <a:schemeClr val="bg1"/>
                </a:solidFill>
                <a:effectLst/>
                <a:latin typeface="Arial" panose="020B0604020202020204" pitchFamily="34" charset="0"/>
              </a:rPr>
              <a:t>he Great  Cultural Revolution</a:t>
            </a:r>
          </a:p>
          <a:p>
            <a:pPr algn="l" rtl="0"/>
            <a:r>
              <a:rPr lang="en-US" altLang="zh-CN" sz="2400" dirty="0">
                <a:solidFill>
                  <a:schemeClr val="bg1"/>
                </a:solidFill>
                <a:latin typeface="Arial" panose="020B0604020202020204" pitchFamily="34" charset="0"/>
              </a:rPr>
              <a:t>                         </a:t>
            </a:r>
            <a:r>
              <a:rPr lang="zh-CN" altLang="en-US" sz="2400" b="0" i="0" dirty="0">
                <a:solidFill>
                  <a:schemeClr val="bg1"/>
                </a:solidFill>
                <a:effectLst/>
                <a:latin typeface="Arial" panose="020B0604020202020204" pitchFamily="34" charset="0"/>
              </a:rPr>
              <a:t>文化大革命</a:t>
            </a:r>
            <a:endParaRPr lang="zh-CN" altLang="en-US" sz="1400" dirty="0">
              <a:solidFill>
                <a:schemeClr val="bg1"/>
              </a:solidFill>
            </a:endParaRPr>
          </a:p>
        </p:txBody>
      </p:sp>
    </p:spTree>
    <p:extLst>
      <p:ext uri="{BB962C8B-B14F-4D97-AF65-F5344CB8AC3E}">
        <p14:creationId xmlns:p14="http://schemas.microsoft.com/office/powerpoint/2010/main" val="2793523661"/>
      </p:ext>
    </p:extLst>
  </p:cSld>
  <p:clrMapOvr>
    <a:masterClrMapping/>
  </p:clrMapOvr>
  <mc:AlternateContent xmlns:mc="http://schemas.openxmlformats.org/markup-compatibility/2006" xmlns:p15="http://schemas.microsoft.com/office/powerpoint/2012/main">
    <mc:Choice Requires="p15">
      <p:transition spd="slow">
        <p15:prstTrans prst="fracture"/>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1DCA28B-9D02-43AE-A3F8-AD054C458582}"/>
              </a:ext>
            </a:extLst>
          </p:cNvPr>
          <p:cNvSpPr/>
          <p:nvPr/>
        </p:nvSpPr>
        <p:spPr>
          <a:xfrm flipV="1">
            <a:off x="803867" y="1507254"/>
            <a:ext cx="10497179"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9">
            <a:extLst>
              <a:ext uri="{FF2B5EF4-FFF2-40B4-BE49-F238E27FC236}">
                <a16:creationId xmlns:a16="http://schemas.microsoft.com/office/drawing/2014/main" id="{D0B14ED1-8290-4332-921C-3BD133579944}"/>
              </a:ext>
            </a:extLst>
          </p:cNvPr>
          <p:cNvSpPr txBox="1"/>
          <p:nvPr/>
        </p:nvSpPr>
        <p:spPr>
          <a:xfrm>
            <a:off x="803867" y="760672"/>
            <a:ext cx="6105525" cy="769441"/>
          </a:xfrm>
          <a:prstGeom prst="rect">
            <a:avLst/>
          </a:prstGeom>
          <a:noFill/>
        </p:spPr>
        <p:txBody>
          <a:bodyPr wrap="square" rtlCol="0">
            <a:spAutoFit/>
          </a:bodyPr>
          <a:lstStyle/>
          <a:p>
            <a:r>
              <a:rPr lang="en-US" altLang="zh-CN" sz="4400" dirty="0">
                <a:solidFill>
                  <a:schemeClr val="tx1">
                    <a:lumMod val="75000"/>
                    <a:lumOff val="25000"/>
                  </a:schemeClr>
                </a:solidFill>
                <a:latin typeface="Arial Rounded MT Bold" panose="020F0704030504030204" pitchFamily="34" charset="0"/>
              </a:rPr>
              <a:t>About Collectivism</a:t>
            </a:r>
            <a:endParaRPr lang="zh-CN" altLang="en-US" sz="4400" dirty="0">
              <a:solidFill>
                <a:schemeClr val="tx1">
                  <a:lumMod val="75000"/>
                  <a:lumOff val="25000"/>
                </a:schemeClr>
              </a:solidFill>
              <a:latin typeface="Arial Rounded MT Bold" panose="020F0704030504030204" pitchFamily="34" charset="0"/>
            </a:endParaRPr>
          </a:p>
        </p:txBody>
      </p:sp>
      <p:sp>
        <p:nvSpPr>
          <p:cNvPr id="4" name="TextBox 3">
            <a:extLst>
              <a:ext uri="{FF2B5EF4-FFF2-40B4-BE49-F238E27FC236}">
                <a16:creationId xmlns:a16="http://schemas.microsoft.com/office/drawing/2014/main" id="{AFB94488-183E-4799-AFE7-8931DA6F2F72}"/>
              </a:ext>
            </a:extLst>
          </p:cNvPr>
          <p:cNvSpPr txBox="1"/>
          <p:nvPr/>
        </p:nvSpPr>
        <p:spPr>
          <a:xfrm>
            <a:off x="1209675" y="2032772"/>
            <a:ext cx="9905999" cy="3785652"/>
          </a:xfrm>
          <a:prstGeom prst="rect">
            <a:avLst/>
          </a:prstGeom>
          <a:noFill/>
        </p:spPr>
        <p:txBody>
          <a:bodyPr wrap="square" rtlCol="0">
            <a:spAutoFit/>
          </a:bodyPr>
          <a:lstStyle/>
          <a:p>
            <a:r>
              <a:rPr lang="en-US" altLang="zh-CN" sz="2400" dirty="0">
                <a:latin typeface="Arial Rounded MT Bold" panose="020F0704030504030204" pitchFamily="34" charset="0"/>
                <a:cs typeface="Arial" panose="020B0604020202020204" pitchFamily="34" charset="0"/>
              </a:rPr>
              <a:t>Disadvantages</a:t>
            </a:r>
          </a:p>
          <a:p>
            <a:r>
              <a:rPr lang="en-US" altLang="zh-CN" sz="2400" dirty="0">
                <a:latin typeface="Arial" panose="020B0604020202020204" pitchFamily="34" charset="0"/>
                <a:cs typeface="Arial" panose="020B0604020202020204" pitchFamily="34" charset="0"/>
              </a:rPr>
              <a:t>Political democracy(</a:t>
            </a:r>
            <a:r>
              <a:rPr lang="zh-CN" altLang="en-US" sz="2000" dirty="0">
                <a:latin typeface="Microsoft YaHei" panose="020B0503020204020204" pitchFamily="34" charset="-122"/>
                <a:ea typeface="Microsoft YaHei" panose="020B0503020204020204" pitchFamily="34" charset="-122"/>
                <a:cs typeface="Adobe Devanagari" panose="02040503050201020203" pitchFamily="18" charset="0"/>
              </a:rPr>
              <a:t>政治民主</a:t>
            </a:r>
            <a:r>
              <a:rPr lang="en-US" altLang="zh-CN" sz="2400" dirty="0">
                <a:latin typeface="Arial" panose="020B0604020202020204" pitchFamily="34" charset="0"/>
                <a:cs typeface="Arial" panose="020B0604020202020204" pitchFamily="34" charset="0"/>
              </a:rPr>
              <a:t>) is too little, easy to produce individualism worship(</a:t>
            </a:r>
            <a:r>
              <a:rPr lang="zh-CN" altLang="en-US" sz="2000" dirty="0">
                <a:latin typeface="Microsoft YaHei" panose="020B0503020204020204" pitchFamily="34" charset="-122"/>
                <a:ea typeface="Microsoft YaHei" panose="020B0503020204020204" pitchFamily="34" charset="-122"/>
                <a:cs typeface="Arial" panose="020B0604020202020204" pitchFamily="34" charset="0"/>
              </a:rPr>
              <a:t>个人崇拜</a:t>
            </a:r>
            <a:r>
              <a:rPr lang="en-US" altLang="zh-CN" sz="2400" dirty="0">
                <a:latin typeface="Arial" panose="020B0604020202020204" pitchFamily="34" charset="0"/>
                <a:cs typeface="Arial" panose="020B0604020202020204" pitchFamily="34" charset="0"/>
              </a:rPr>
              <a:t>) ;The economic management is too strict and the overall economic benefit is poor.</a:t>
            </a:r>
            <a:endParaRPr lang="en-US" altLang="zh-CN" sz="2400" dirty="0">
              <a:latin typeface="Arial Rounded MT Bold" panose="020F0704030504030204" pitchFamily="34" charset="0"/>
              <a:cs typeface="Arial" panose="020B0604020202020204" pitchFamily="34" charset="0"/>
            </a:endParaRPr>
          </a:p>
          <a:p>
            <a:endParaRPr lang="en-US" altLang="zh-CN" sz="2400" dirty="0">
              <a:latin typeface="Arial Rounded MT Bold" panose="020F0704030504030204" pitchFamily="34" charset="0"/>
              <a:cs typeface="Arial" panose="020B0604020202020204" pitchFamily="34" charset="0"/>
            </a:endParaRPr>
          </a:p>
          <a:p>
            <a:endParaRPr lang="en-US" altLang="zh-CN" sz="2400" dirty="0">
              <a:latin typeface="Arial Rounded MT Bold" panose="020F0704030504030204" pitchFamily="34" charset="0"/>
              <a:cs typeface="Arial" panose="020B0604020202020204" pitchFamily="34" charset="0"/>
            </a:endParaRPr>
          </a:p>
          <a:p>
            <a:r>
              <a:rPr lang="en-US" altLang="zh-CN" sz="2400" dirty="0">
                <a:latin typeface="Arial Rounded MT Bold" panose="020F0704030504030204" pitchFamily="34" charset="0"/>
                <a:cs typeface="Arial" panose="020B0604020202020204" pitchFamily="34" charset="0"/>
              </a:rPr>
              <a:t>Advantages</a:t>
            </a:r>
          </a:p>
          <a:p>
            <a:r>
              <a:rPr lang="en-US" altLang="zh-CN" sz="2400" dirty="0">
                <a:latin typeface="Arial" panose="020B0604020202020204" pitchFamily="34" charset="0"/>
                <a:cs typeface="Arial" panose="020B0604020202020204" pitchFamily="34" charset="0"/>
              </a:rPr>
              <a:t>Collectivism is extremely important under the objective and historical conditions of national and social interests. Without it, the society will not have cohesion(</a:t>
            </a:r>
            <a:r>
              <a:rPr lang="zh-CN" altLang="en-US" sz="2000" dirty="0">
                <a:latin typeface="Microsoft YaHei" panose="020B0503020204020204" pitchFamily="34" charset="-122"/>
                <a:ea typeface="Microsoft YaHei" panose="020B0503020204020204" pitchFamily="34" charset="-122"/>
                <a:cs typeface="Arial" panose="020B0604020202020204" pitchFamily="34" charset="0"/>
              </a:rPr>
              <a:t>凝聚力</a:t>
            </a:r>
            <a:r>
              <a:rPr lang="en-US" altLang="zh-CN" sz="2400"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1314814478"/>
      </p:ext>
    </p:extLst>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anim calcmode="lin" valueType="num">
                                      <p:cBhvr>
                                        <p:cTn id="8" dur="500" fill="hold"/>
                                        <p:tgtEl>
                                          <p:spTgt spid="10"/>
                                        </p:tgtEl>
                                        <p:attrNameLst>
                                          <p:attrName>ppt_x</p:attrName>
                                        </p:attrNameLst>
                                      </p:cBhvr>
                                      <p:tavLst>
                                        <p:tav tm="0">
                                          <p:val>
                                            <p:strVal val="#ppt_x"/>
                                          </p:val>
                                        </p:tav>
                                        <p:tav tm="100000">
                                          <p:val>
                                            <p:strVal val="#ppt_x"/>
                                          </p:val>
                                        </p:tav>
                                      </p:tavLst>
                                    </p:anim>
                                    <p:anim calcmode="lin" valueType="num">
                                      <p:cBhvr>
                                        <p:cTn id="9" dur="500" fill="hold"/>
                                        <p:tgtEl>
                                          <p:spTgt spid="10"/>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anim calcmode="lin" valueType="num">
                                      <p:cBhvr>
                                        <p:cTn id="13" dur="500" fill="hold"/>
                                        <p:tgtEl>
                                          <p:spTgt spid="5"/>
                                        </p:tgtEl>
                                        <p:attrNameLst>
                                          <p:attrName>ppt_x</p:attrName>
                                        </p:attrNameLst>
                                      </p:cBhvr>
                                      <p:tavLst>
                                        <p:tav tm="0">
                                          <p:val>
                                            <p:strVal val="#ppt_x"/>
                                          </p:val>
                                        </p:tav>
                                        <p:tav tm="100000">
                                          <p:val>
                                            <p:strVal val="#ppt_x"/>
                                          </p:val>
                                        </p:tav>
                                      </p:tavLst>
                                    </p:anim>
                                    <p:anim calcmode="lin" valueType="num">
                                      <p:cBhvr>
                                        <p:cTn id="14" dur="5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anim calcmode="lin" valueType="num">
                                      <p:cBhvr additive="base">
                                        <p:cTn id="19"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4">
                                            <p:txEl>
                                              <p:pRg st="1" end="1"/>
                                            </p:txEl>
                                          </p:spTgt>
                                        </p:tgtEl>
                                        <p:attrNameLst>
                                          <p:attrName>style.visibility</p:attrName>
                                        </p:attrNameLst>
                                      </p:cBhvr>
                                      <p:to>
                                        <p:strVal val="visible"/>
                                      </p:to>
                                    </p:set>
                                    <p:anim calcmode="lin" valueType="num">
                                      <p:cBhvr additive="base">
                                        <p:cTn id="25"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4">
                                            <p:txEl>
                                              <p:pRg st="4" end="4"/>
                                            </p:txEl>
                                          </p:spTgt>
                                        </p:tgtEl>
                                        <p:attrNameLst>
                                          <p:attrName>style.visibility</p:attrName>
                                        </p:attrNameLst>
                                      </p:cBhvr>
                                      <p:to>
                                        <p:strVal val="visible"/>
                                      </p:to>
                                    </p:set>
                                    <p:anim calcmode="lin" valueType="num">
                                      <p:cBhvr additive="base">
                                        <p:cTn id="31"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4">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4">
                                            <p:txEl>
                                              <p:pRg st="5" end="5"/>
                                            </p:txEl>
                                          </p:spTgt>
                                        </p:tgtEl>
                                        <p:attrNameLst>
                                          <p:attrName>style.visibility</p:attrName>
                                        </p:attrNameLst>
                                      </p:cBhvr>
                                      <p:to>
                                        <p:strVal val="visible"/>
                                      </p:to>
                                    </p:set>
                                    <p:anim calcmode="lin" valueType="num">
                                      <p:cBhvr additive="base">
                                        <p:cTn id="37" dur="500" fill="hold"/>
                                        <p:tgtEl>
                                          <p:spTgt spid="4">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4">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0" grpId="0"/>
      <p:bldP spid="4" grpId="0" build="p"/>
    </p:bld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90C9D478-E62D-40C7-B3A0-FDFE7EF5AA5F}"/>
              </a:ext>
            </a:extLst>
          </p:cNvPr>
          <p:cNvSpPr/>
          <p:nvPr/>
        </p:nvSpPr>
        <p:spPr>
          <a:xfrm flipV="1">
            <a:off x="803867" y="1507254"/>
            <a:ext cx="10497179"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TextBox 9">
            <a:extLst>
              <a:ext uri="{FF2B5EF4-FFF2-40B4-BE49-F238E27FC236}">
                <a16:creationId xmlns:a16="http://schemas.microsoft.com/office/drawing/2014/main" id="{32B0EE1A-C229-48CF-8DC4-51CA4A2A1455}"/>
              </a:ext>
            </a:extLst>
          </p:cNvPr>
          <p:cNvSpPr txBox="1"/>
          <p:nvPr/>
        </p:nvSpPr>
        <p:spPr>
          <a:xfrm>
            <a:off x="803867" y="760672"/>
            <a:ext cx="6105525" cy="769441"/>
          </a:xfrm>
          <a:prstGeom prst="rect">
            <a:avLst/>
          </a:prstGeom>
          <a:noFill/>
        </p:spPr>
        <p:txBody>
          <a:bodyPr wrap="square" rtlCol="0">
            <a:spAutoFit/>
          </a:bodyPr>
          <a:lstStyle/>
          <a:p>
            <a:r>
              <a:rPr lang="en-US" altLang="zh-CN" sz="4400" dirty="0">
                <a:solidFill>
                  <a:schemeClr val="tx1">
                    <a:lumMod val="75000"/>
                    <a:lumOff val="25000"/>
                  </a:schemeClr>
                </a:solidFill>
                <a:latin typeface="Arial Rounded MT Bold" panose="020F0704030504030204" pitchFamily="34" charset="0"/>
              </a:rPr>
              <a:t>Balance</a:t>
            </a:r>
            <a:endParaRPr lang="zh-CN" altLang="en-US" sz="4400" dirty="0">
              <a:solidFill>
                <a:schemeClr val="tx1">
                  <a:lumMod val="75000"/>
                  <a:lumOff val="25000"/>
                </a:schemeClr>
              </a:solidFill>
              <a:latin typeface="Arial Rounded MT Bold" panose="020F0704030504030204" pitchFamily="34" charset="0"/>
            </a:endParaRPr>
          </a:p>
        </p:txBody>
      </p:sp>
      <p:sp>
        <p:nvSpPr>
          <p:cNvPr id="5" name="文本框 4">
            <a:extLst>
              <a:ext uri="{FF2B5EF4-FFF2-40B4-BE49-F238E27FC236}">
                <a16:creationId xmlns:a16="http://schemas.microsoft.com/office/drawing/2014/main" id="{E8AFECC5-6261-4106-9526-A2AB93BB7C3B}"/>
              </a:ext>
            </a:extLst>
          </p:cNvPr>
          <p:cNvSpPr txBox="1"/>
          <p:nvPr/>
        </p:nvSpPr>
        <p:spPr>
          <a:xfrm>
            <a:off x="1041134" y="2150608"/>
            <a:ext cx="5173620" cy="3600986"/>
          </a:xfrm>
          <a:prstGeom prst="rect">
            <a:avLst/>
          </a:prstGeom>
          <a:noFill/>
        </p:spPr>
        <p:txBody>
          <a:bodyPr wrap="square">
            <a:spAutoFit/>
          </a:bodyPr>
          <a:lstStyle/>
          <a:p>
            <a:r>
              <a:rPr lang="en-US" altLang="zh-CN" sz="3200" dirty="0">
                <a:latin typeface="Arial" panose="020B0604020202020204" pitchFamily="34" charset="0"/>
                <a:cs typeface="Arial" panose="020B0604020202020204" pitchFamily="34" charset="0"/>
              </a:rPr>
              <a:t>  </a:t>
            </a:r>
            <a:r>
              <a:rPr lang="en-US" altLang="zh-CN" sz="2800" dirty="0">
                <a:latin typeface="Arial" panose="020B0604020202020204" pitchFamily="34" charset="0"/>
                <a:cs typeface="Arial" panose="020B0604020202020204" pitchFamily="34" charset="0"/>
              </a:rPr>
              <a:t>Individualism and</a:t>
            </a:r>
            <a:r>
              <a:rPr lang="zh-CN" altLang="en-US" sz="2800" dirty="0">
                <a:latin typeface="Arial" panose="020B0604020202020204" pitchFamily="34" charset="0"/>
                <a:cs typeface="Arial" panose="020B0604020202020204" pitchFamily="34" charset="0"/>
              </a:rPr>
              <a:t> </a:t>
            </a:r>
            <a:r>
              <a:rPr lang="en-US" altLang="zh-CN" sz="2800" dirty="0">
                <a:latin typeface="Arial" panose="020B0604020202020204" pitchFamily="34" charset="0"/>
                <a:cs typeface="Arial" panose="020B0604020202020204" pitchFamily="34" charset="0"/>
              </a:rPr>
              <a:t>collectivism can somehow be mixed with or tempered by each other. In this view, neither “extreme” individualism nor “extreme” collectivism are correct. Rather, wisdom and truth lie somewhere in the middle.</a:t>
            </a:r>
            <a:endParaRPr lang="zh-CN" altLang="en-US" sz="3200" dirty="0">
              <a:latin typeface="Arial" panose="020B0604020202020204" pitchFamily="34" charset="0"/>
              <a:cs typeface="Arial" panose="020B0604020202020204" pitchFamily="34" charset="0"/>
            </a:endParaRPr>
          </a:p>
        </p:txBody>
      </p:sp>
      <p:pic>
        <p:nvPicPr>
          <p:cNvPr id="7" name="图片 6">
            <a:extLst>
              <a:ext uri="{FF2B5EF4-FFF2-40B4-BE49-F238E27FC236}">
                <a16:creationId xmlns:a16="http://schemas.microsoft.com/office/drawing/2014/main" id="{87AC6446-E999-440E-BF22-8BA4CB983360}"/>
              </a:ext>
            </a:extLst>
          </p:cNvPr>
          <p:cNvPicPr>
            <a:picLocks noChangeAspect="1"/>
          </p:cNvPicPr>
          <p:nvPr/>
        </p:nvPicPr>
        <p:blipFill>
          <a:blip r:embed="rId2"/>
          <a:stretch>
            <a:fillRect/>
          </a:stretch>
        </p:blipFill>
        <p:spPr>
          <a:xfrm>
            <a:off x="6482572" y="2345274"/>
            <a:ext cx="4818474" cy="3005472"/>
          </a:xfrm>
          <a:prstGeom prst="rect">
            <a:avLst/>
          </a:prstGeom>
        </p:spPr>
      </p:pic>
    </p:spTree>
    <p:extLst>
      <p:ext uri="{BB962C8B-B14F-4D97-AF65-F5344CB8AC3E}">
        <p14:creationId xmlns:p14="http://schemas.microsoft.com/office/powerpoint/2010/main" val="1741154309"/>
      </p:ext>
    </p:extLst>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grpId="0"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1000"/>
                                        <p:tgtEl>
                                          <p:spTgt spid="5"/>
                                        </p:tgtEl>
                                      </p:cBhvr>
                                    </p:animEffect>
                                    <p:anim calcmode="lin" valueType="num">
                                      <p:cBhvr>
                                        <p:cTn id="21" dur="1000" fill="hold"/>
                                        <p:tgtEl>
                                          <p:spTgt spid="5"/>
                                        </p:tgtEl>
                                        <p:attrNameLst>
                                          <p:attrName>ppt_x</p:attrName>
                                        </p:attrNameLst>
                                      </p:cBhvr>
                                      <p:tavLst>
                                        <p:tav tm="0">
                                          <p:val>
                                            <p:strVal val="#ppt_x"/>
                                          </p:val>
                                        </p:tav>
                                        <p:tav tm="100000">
                                          <p:val>
                                            <p:strVal val="#ppt_x"/>
                                          </p:val>
                                        </p:tav>
                                      </p:tavLst>
                                    </p:anim>
                                    <p:anim calcmode="lin" valueType="num">
                                      <p:cBhvr>
                                        <p:cTn id="22"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5" grpId="0"/>
    </p:bldLst>
  </p:timing>
</p:sld>
</file>

<file path=ppt/slides/slide13.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AB245F-37B1-4F52-AA22-6C3395328CD1}"/>
              </a:ext>
            </a:extLst>
          </p:cNvPr>
          <p:cNvSpPr txBox="1">
            <a:spLocks/>
          </p:cNvSpPr>
          <p:nvPr/>
        </p:nvSpPr>
        <p:spPr>
          <a:xfrm>
            <a:off x="2673023" y="2857500"/>
            <a:ext cx="6909127" cy="919229"/>
          </a:xfrm>
          <a:prstGeom prst="rect">
            <a:avLst/>
          </a:prstGeom>
        </p:spPr>
        <p:txBody>
          <a:bodyPr vert="horz" lIns="91440" tIns="45720" rIns="91440" bIns="45720" rtlCol="0" anchor="b">
            <a:noAutofit/>
          </a:bodyPr>
          <a:lstStyle>
            <a:lvl1pPr algn="l" defTabSz="914377" rtl="0" eaLnBrk="1" latinLnBrk="0" hangingPunct="1">
              <a:lnSpc>
                <a:spcPct val="90000"/>
              </a:lnSpc>
              <a:spcBef>
                <a:spcPct val="0"/>
              </a:spcBef>
              <a:buNone/>
              <a:defRPr sz="4700" i="0" kern="1200" spc="-51" baseline="0">
                <a:solidFill>
                  <a:schemeClr val="tx1">
                    <a:lumMod val="75000"/>
                    <a:lumOff val="25000"/>
                  </a:schemeClr>
                </a:solidFill>
                <a:latin typeface="+mj-lt"/>
                <a:ea typeface="+mj-ea"/>
                <a:cs typeface="+mj-cs"/>
              </a:defRPr>
            </a:lvl1pPr>
          </a:lstStyle>
          <a:p>
            <a:pPr marL="0" marR="0" lvl="0" indent="0" algn="l" defTabSz="914377" rtl="0" eaLnBrk="1" fontAlgn="auto" latinLnBrk="0" hangingPunct="1">
              <a:lnSpc>
                <a:spcPct val="90000"/>
              </a:lnSpc>
              <a:spcBef>
                <a:spcPct val="0"/>
              </a:spcBef>
              <a:spcAft>
                <a:spcPts val="0"/>
              </a:spcAft>
              <a:buClrTx/>
              <a:buSzTx/>
              <a:buFontTx/>
              <a:buNone/>
              <a:tabLst/>
              <a:defRPr/>
            </a:pPr>
            <a:r>
              <a:rPr kumimoji="0" lang="en-US" altLang="zh-CN" sz="4800" b="0" i="0" u="none" strike="noStrike" kern="1200" cap="none" spc="-51" normalizeH="0" baseline="0" noProof="0" dirty="0">
                <a:ln>
                  <a:noFill/>
                </a:ln>
                <a:solidFill>
                  <a:prstClr val="white"/>
                </a:solidFill>
                <a:effectLst/>
                <a:uLnTx/>
                <a:uFillTx/>
                <a:latin typeface="Arial Rounded MT Bold" panose="020F0704030504030204" pitchFamily="34" charset="0"/>
                <a:ea typeface="宋体" panose="02010600030101010101" pitchFamily="2" charset="-122"/>
                <a:cs typeface="+mj-cs"/>
              </a:rPr>
              <a:t>Influence on Daily Life</a:t>
            </a:r>
            <a:endParaRPr kumimoji="0" lang="en-US" sz="4800" b="0" i="0" u="none" strike="noStrike" kern="1200" cap="none" spc="-51" normalizeH="0" baseline="0" noProof="0" dirty="0">
              <a:ln>
                <a:noFill/>
              </a:ln>
              <a:solidFill>
                <a:prstClr val="white"/>
              </a:solidFill>
              <a:effectLst/>
              <a:uLnTx/>
              <a:uFillTx/>
              <a:latin typeface="Arial Rounded MT Bold" panose="020F0704030504030204" pitchFamily="34" charset="0"/>
              <a:ea typeface="+mj-ea"/>
              <a:cs typeface="+mj-cs"/>
            </a:endParaRPr>
          </a:p>
        </p:txBody>
      </p:sp>
      <p:sp>
        <p:nvSpPr>
          <p:cNvPr id="3" name="Rectangle 2">
            <a:extLst>
              <a:ext uri="{FF2B5EF4-FFF2-40B4-BE49-F238E27FC236}">
                <a16:creationId xmlns:a16="http://schemas.microsoft.com/office/drawing/2014/main" id="{2912ADE1-F09C-47DE-BBD4-CAFC15A3D177}"/>
              </a:ext>
            </a:extLst>
          </p:cNvPr>
          <p:cNvSpPr/>
          <p:nvPr/>
        </p:nvSpPr>
        <p:spPr>
          <a:xfrm flipV="1">
            <a:off x="878996" y="3907554"/>
            <a:ext cx="10497179" cy="45719"/>
          </a:xfrm>
          <a:prstGeom prst="rect">
            <a:avLst/>
          </a:prstGeom>
          <a:solidFill>
            <a:srgbClr val="6868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Franklin Gothic Book" panose="020F0502020204030204"/>
              <a:ea typeface="宋体" panose="02010600030101010101" pitchFamily="2" charset="-122"/>
              <a:cs typeface="+mn-cs"/>
            </a:endParaRPr>
          </a:p>
        </p:txBody>
      </p:sp>
    </p:spTree>
    <p:extLst>
      <p:ext uri="{BB962C8B-B14F-4D97-AF65-F5344CB8AC3E}">
        <p14:creationId xmlns:p14="http://schemas.microsoft.com/office/powerpoint/2010/main" val="606456235"/>
      </p:ext>
    </p:extLst>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anim calcmode="lin" valueType="num">
                                      <p:cBhvr>
                                        <p:cTn id="13" dur="500" fill="hold"/>
                                        <p:tgtEl>
                                          <p:spTgt spid="3"/>
                                        </p:tgtEl>
                                        <p:attrNameLst>
                                          <p:attrName>ppt_x</p:attrName>
                                        </p:attrNameLst>
                                      </p:cBhvr>
                                      <p:tavLst>
                                        <p:tav tm="0">
                                          <p:val>
                                            <p:strVal val="#ppt_x"/>
                                          </p:val>
                                        </p:tav>
                                        <p:tav tm="100000">
                                          <p:val>
                                            <p:strVal val="#ppt_x"/>
                                          </p:val>
                                        </p:tav>
                                      </p:tavLst>
                                    </p:anim>
                                    <p:anim calcmode="lin" valueType="num">
                                      <p:cBhvr>
                                        <p:cTn id="14" dur="5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p:sld>
</file>

<file path=ppt/slides/slide14.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2" name="video">
            <a:hlinkClick r:id="" action="ppaction://media"/>
            <a:extLst>
              <a:ext uri="{FF2B5EF4-FFF2-40B4-BE49-F238E27FC236}">
                <a16:creationId xmlns:a16="http://schemas.microsoft.com/office/drawing/2014/main" id="{3F6610BB-A906-4D4F-B1E9-B9E22C307568}"/>
              </a:ext>
            </a:extLst>
          </p:cNvPr>
          <p:cNvPicPr>
            <a:picLocks noChangeAspect="1"/>
          </p:cNvPicPr>
          <p:nvPr>
            <a:videoFile r:link="rId1"/>
            <p:extLst>
              <p:ext uri="{DAA4B4D4-6D71-4841-9C94-3DE7FCFB9230}">
                <p14:media xmlns:p14="http://schemas.microsoft.com/office/powerpoint/2010/main" r:embed="rId2">
                  <p14:trim st="4955" end="3891.3333"/>
                  <p14:fade in="1500" out="1500"/>
                </p14:media>
              </p:ext>
            </p:extLst>
          </p:nvPr>
        </p:nvPicPr>
        <p:blipFill>
          <a:blip r:embed="rId4"/>
          <a:stretch>
            <a:fillRect/>
          </a:stretch>
        </p:blipFill>
        <p:spPr>
          <a:xfrm>
            <a:off x="1056660" y="875214"/>
            <a:ext cx="10078678" cy="5670550"/>
          </a:xfrm>
          <a:prstGeom prst="rect">
            <a:avLst/>
          </a:prstGeom>
        </p:spPr>
      </p:pic>
      <p:sp>
        <p:nvSpPr>
          <p:cNvPr id="3" name="TextBox 2">
            <a:extLst>
              <a:ext uri="{FF2B5EF4-FFF2-40B4-BE49-F238E27FC236}">
                <a16:creationId xmlns:a16="http://schemas.microsoft.com/office/drawing/2014/main" id="{91A9A1A1-25CB-4867-A126-7D58096B1111}"/>
              </a:ext>
            </a:extLst>
          </p:cNvPr>
          <p:cNvSpPr txBox="1"/>
          <p:nvPr/>
        </p:nvSpPr>
        <p:spPr>
          <a:xfrm>
            <a:off x="4300636" y="413549"/>
            <a:ext cx="3590727"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1" u="none" strike="noStrike" kern="1200" cap="none" spc="0" normalizeH="0" baseline="0" noProof="0" dirty="0">
                <a:ln>
                  <a:noFill/>
                </a:ln>
                <a:solidFill>
                  <a:prstClr val="white"/>
                </a:solidFill>
                <a:effectLst/>
                <a:uLnTx/>
                <a:uFillTx/>
                <a:latin typeface="Garamond" panose="02020404030301010803" pitchFamily="18" charset="0"/>
                <a:ea typeface="宋体" panose="02010600030101010101" pitchFamily="2" charset="-122"/>
                <a:cs typeface="+mn-cs"/>
              </a:rPr>
              <a:t>Spiderman : Into the Spider-verse</a:t>
            </a:r>
            <a:endParaRPr kumimoji="0" lang="zh-CN" altLang="en-US" sz="2400" b="0" i="1" u="none" strike="noStrike" kern="1200" cap="none" spc="0" normalizeH="0" baseline="0" noProof="0" dirty="0">
              <a:ln>
                <a:noFill/>
              </a:ln>
              <a:solidFill>
                <a:prstClr val="white"/>
              </a:solidFill>
              <a:effectLst/>
              <a:uLnTx/>
              <a:uFillTx/>
              <a:latin typeface="Garamond" panose="02020404030301010803" pitchFamily="18" charset="0"/>
              <a:ea typeface="宋体" panose="02010600030101010101" pitchFamily="2" charset="-122"/>
              <a:cs typeface="+mn-cs"/>
            </a:endParaRPr>
          </a:p>
        </p:txBody>
      </p:sp>
    </p:spTree>
    <p:extLst>
      <p:ext uri="{BB962C8B-B14F-4D97-AF65-F5344CB8AC3E}">
        <p14:creationId xmlns:p14="http://schemas.microsoft.com/office/powerpoint/2010/main" val="1378705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par>
                                <p:cTn id="13" presetID="1" presetClass="mediacall" presetSubtype="0" fill="hold" nodeType="withEffect">
                                  <p:stCondLst>
                                    <p:cond delay="0"/>
                                  </p:stCondLst>
                                  <p:childTnLst>
                                    <p:cmd type="call" cmd="playFrom(0.0)">
                                      <p:cBhvr>
                                        <p:cTn id="14" dur="1127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5" fill="hold" display="0">
                  <p:stCondLst>
                    <p:cond delay="indefinite"/>
                  </p:stCondLst>
                </p:cTn>
                <p:tgtEl>
                  <p:spTgt spid="2"/>
                </p:tgtEl>
              </p:cMediaNode>
            </p:video>
          </p:childTnLst>
        </p:cTn>
      </p:par>
    </p:tnLst>
    <p:bldLst>
      <p:bldP spid="3" grpId="0"/>
    </p:bldLst>
  </p:timing>
</p:sld>
</file>

<file path=ppt/slides/slide15.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76CB32-901A-4DA0-AA8A-9A7B5A88BFCD}"/>
              </a:ext>
            </a:extLst>
          </p:cNvPr>
          <p:cNvSpPr>
            <a:spLocks noGrp="1"/>
          </p:cNvSpPr>
          <p:nvPr>
            <p:ph type="title" idx="4294967295"/>
          </p:nvPr>
        </p:nvSpPr>
        <p:spPr>
          <a:xfrm>
            <a:off x="689987" y="572757"/>
            <a:ext cx="10611060" cy="934497"/>
          </a:xfrm>
        </p:spPr>
        <p:txBody>
          <a:bodyPr>
            <a:noAutofit/>
          </a:bodyPr>
          <a:lstStyle/>
          <a:p>
            <a:r>
              <a:rPr lang="en-US" altLang="zh-CN" sz="4800" dirty="0">
                <a:solidFill>
                  <a:schemeClr val="bg1"/>
                </a:solidFill>
                <a:latin typeface="Arial Rounded MT Bold" panose="020F0704030504030204" pitchFamily="34" charset="0"/>
              </a:rPr>
              <a:t>On individuals’ ability</a:t>
            </a:r>
            <a:endParaRPr lang="en-US" sz="4800" dirty="0">
              <a:solidFill>
                <a:schemeClr val="bg1"/>
              </a:solidFill>
              <a:latin typeface="Arial Rounded MT Bold" panose="020F0704030504030204" pitchFamily="34" charset="0"/>
            </a:endParaRPr>
          </a:p>
        </p:txBody>
      </p:sp>
      <p:sp>
        <p:nvSpPr>
          <p:cNvPr id="5" name="Rectangle 4">
            <a:extLst>
              <a:ext uri="{FF2B5EF4-FFF2-40B4-BE49-F238E27FC236}">
                <a16:creationId xmlns:a16="http://schemas.microsoft.com/office/drawing/2014/main" id="{91DCA28B-9D02-43AE-A3F8-AD054C458582}"/>
              </a:ext>
            </a:extLst>
          </p:cNvPr>
          <p:cNvSpPr/>
          <p:nvPr/>
        </p:nvSpPr>
        <p:spPr>
          <a:xfrm flipV="1">
            <a:off x="803867" y="1507254"/>
            <a:ext cx="10497179" cy="45719"/>
          </a:xfrm>
          <a:prstGeom prst="rect">
            <a:avLst/>
          </a:prstGeom>
          <a:solidFill>
            <a:srgbClr val="6868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Franklin Gothic Book" panose="020F0502020204030204"/>
              <a:ea typeface="宋体" panose="02010600030101010101" pitchFamily="2" charset="-122"/>
              <a:cs typeface="+mn-cs"/>
            </a:endParaRPr>
          </a:p>
        </p:txBody>
      </p:sp>
      <p:pic>
        <p:nvPicPr>
          <p:cNvPr id="4" name="Picture 3">
            <a:extLst>
              <a:ext uri="{FF2B5EF4-FFF2-40B4-BE49-F238E27FC236}">
                <a16:creationId xmlns:a16="http://schemas.microsoft.com/office/drawing/2014/main" id="{D1F4CC1A-4550-40DC-8CEF-B305AB2524E3}"/>
              </a:ext>
            </a:extLst>
          </p:cNvPr>
          <p:cNvPicPr>
            <a:picLocks noChangeAspect="1"/>
          </p:cNvPicPr>
          <p:nvPr/>
        </p:nvPicPr>
        <p:blipFill>
          <a:blip r:embed="rId2"/>
          <a:stretch>
            <a:fillRect/>
          </a:stretch>
        </p:blipFill>
        <p:spPr>
          <a:xfrm>
            <a:off x="803867" y="1865643"/>
            <a:ext cx="4505325" cy="4505325"/>
          </a:xfrm>
          <a:prstGeom prst="rect">
            <a:avLst/>
          </a:prstGeom>
        </p:spPr>
      </p:pic>
      <p:sp>
        <p:nvSpPr>
          <p:cNvPr id="7" name="TextBox 6">
            <a:extLst>
              <a:ext uri="{FF2B5EF4-FFF2-40B4-BE49-F238E27FC236}">
                <a16:creationId xmlns:a16="http://schemas.microsoft.com/office/drawing/2014/main" id="{2D6AC81D-38CD-4088-A978-231CE475AB76}"/>
              </a:ext>
            </a:extLst>
          </p:cNvPr>
          <p:cNvSpPr txBox="1"/>
          <p:nvPr/>
        </p:nvSpPr>
        <p:spPr>
          <a:xfrm>
            <a:off x="6096000" y="2166081"/>
            <a:ext cx="3110467" cy="83099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prstClr val="white"/>
                </a:solidFill>
                <a:effectLst/>
                <a:uLnTx/>
                <a:uFillTx/>
                <a:latin typeface="Arial Rounded MT Bold" panose="020F0704030504030204" pitchFamily="34" charset="0"/>
                <a:ea typeface="宋体" panose="02010600030101010101" pitchFamily="2" charset="-122"/>
                <a:cs typeface="+mn-cs"/>
              </a:rPr>
              <a:t>The “Superhero”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prstClr val="white"/>
                </a:solidFill>
                <a:effectLst/>
                <a:uLnTx/>
                <a:uFillTx/>
                <a:latin typeface="Arial Rounded MT Bold" panose="020F0704030504030204" pitchFamily="34" charset="0"/>
                <a:ea typeface="宋体" panose="02010600030101010101" pitchFamily="2" charset="-122"/>
                <a:cs typeface="+mn-cs"/>
              </a:rPr>
              <a:t>in American culture</a:t>
            </a:r>
            <a:endParaRPr kumimoji="0" lang="zh-CN" altLang="en-US" sz="2400" b="0" i="0" u="none" strike="noStrike" kern="1200" cap="none" spc="0" normalizeH="0" baseline="0" noProof="0" dirty="0">
              <a:ln>
                <a:noFill/>
              </a:ln>
              <a:solidFill>
                <a:prstClr val="white"/>
              </a:solidFill>
              <a:effectLst/>
              <a:uLnTx/>
              <a:uFillTx/>
              <a:latin typeface="Arial Rounded MT Bold" panose="020F0704030504030204" pitchFamily="34" charset="0"/>
              <a:ea typeface="宋体" panose="02010600030101010101" pitchFamily="2" charset="-122"/>
              <a:cs typeface="+mn-cs"/>
            </a:endParaRPr>
          </a:p>
        </p:txBody>
      </p:sp>
      <p:sp>
        <p:nvSpPr>
          <p:cNvPr id="10" name="TextBox 9">
            <a:extLst>
              <a:ext uri="{FF2B5EF4-FFF2-40B4-BE49-F238E27FC236}">
                <a16:creationId xmlns:a16="http://schemas.microsoft.com/office/drawing/2014/main" id="{E6D7A889-7D03-433C-AEC2-C8122A7986A5}"/>
              </a:ext>
            </a:extLst>
          </p:cNvPr>
          <p:cNvSpPr txBox="1"/>
          <p:nvPr/>
        </p:nvSpPr>
        <p:spPr>
          <a:xfrm>
            <a:off x="5908430" y="3429000"/>
            <a:ext cx="5307438" cy="262455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prstClr val="white"/>
                </a:solidFill>
                <a:effectLst/>
                <a:uLnTx/>
                <a:uFillTx/>
                <a:latin typeface="Arial" panose="020B0604020202020204" pitchFamily="34" charset="0"/>
                <a:ea typeface="宋体" panose="02010600030101010101" pitchFamily="2" charset="-122"/>
                <a:cs typeface="Arial" panose="020B0604020202020204" pitchFamily="34" charset="0"/>
              </a:rPr>
              <a:t>       It is the idea of an anarchic(</a:t>
            </a:r>
            <a:r>
              <a:rPr kumimoji="0" lang="zh-CN" altLang="en-US" sz="2000" b="0" i="0" u="none" strike="noStrike" kern="1200" cap="none" spc="0" normalizeH="0" baseline="0" noProof="0" dirty="0">
                <a:ln>
                  <a:noFill/>
                </a:ln>
                <a:solidFill>
                  <a:prstClr val="white"/>
                </a:solidFill>
                <a:effectLst/>
                <a:uLnTx/>
                <a:uFillTx/>
                <a:latin typeface="Microsoft YaHei" panose="020B0503020204020204" pitchFamily="34" charset="-122"/>
                <a:ea typeface="Microsoft YaHei" panose="020B0503020204020204" pitchFamily="34" charset="-122"/>
                <a:cs typeface="Arial" panose="020B0604020202020204" pitchFamily="34" charset="0"/>
              </a:rPr>
              <a:t>无政府的</a:t>
            </a:r>
            <a:r>
              <a:rPr kumimoji="0" lang="en-US" altLang="zh-CN" sz="2000" b="0" i="0" u="none" strike="noStrike" kern="1200" cap="none" spc="0" normalizeH="0" baseline="0" noProof="0" dirty="0">
                <a:ln>
                  <a:noFill/>
                </a:ln>
                <a:solidFill>
                  <a:prstClr val="white"/>
                </a:solidFill>
                <a:effectLst/>
                <a:uLnTx/>
                <a:uFillTx/>
                <a:latin typeface="Arial" panose="020B0604020202020204" pitchFamily="34" charset="0"/>
                <a:ea typeface="宋体" panose="02010600030101010101" pitchFamily="2" charset="-122"/>
                <a:cs typeface="Arial" panose="020B0604020202020204" pitchFamily="34" charset="0"/>
              </a:rPr>
              <a:t>) individualism, of the reluctant superhero detached from mainstream society. The individual experiences a sense of selfhood, the individual knows that he or she exists in the world, through constant inner turmoil(</a:t>
            </a:r>
            <a:r>
              <a:rPr kumimoji="0" lang="zh-CN" altLang="en-US" sz="2000" b="0" i="0" u="none" strike="noStrike" kern="1200" cap="none" spc="0" normalizeH="0" baseline="0" noProof="0" dirty="0">
                <a:ln>
                  <a:noFill/>
                </a:ln>
                <a:solidFill>
                  <a:prstClr val="white"/>
                </a:solidFill>
                <a:effectLst/>
                <a:uLnTx/>
                <a:uFillTx/>
                <a:latin typeface="Microsoft YaHei" panose="020B0503020204020204" pitchFamily="34" charset="-122"/>
                <a:ea typeface="Microsoft YaHei" panose="020B0503020204020204" pitchFamily="34" charset="-122"/>
                <a:cs typeface="Arial" panose="020B0604020202020204" pitchFamily="34" charset="0"/>
              </a:rPr>
              <a:t>动荡</a:t>
            </a:r>
            <a:r>
              <a:rPr kumimoji="0" lang="en-US" altLang="zh-CN" sz="2000" b="0" i="0" u="none" strike="noStrike" kern="1200" cap="none" spc="0" normalizeH="0" baseline="0" noProof="0" dirty="0">
                <a:ln>
                  <a:noFill/>
                </a:ln>
                <a:solidFill>
                  <a:prstClr val="white"/>
                </a:solidFill>
                <a:effectLst/>
                <a:uLnTx/>
                <a:uFillTx/>
                <a:latin typeface="Arial" panose="020B0604020202020204" pitchFamily="34" charset="0"/>
                <a:ea typeface="宋体" panose="02010600030101010101" pitchFamily="2" charset="-122"/>
                <a:cs typeface="Arial" panose="020B0604020202020204" pitchFamily="34" charset="0"/>
              </a:rPr>
              <a:t>) and by confronting insurmountable(</a:t>
            </a:r>
            <a:r>
              <a:rPr kumimoji="0" lang="zh-CN" altLang="en-US" sz="2000" b="0" i="0" u="none" strike="noStrike" kern="1200" cap="none" spc="0" normalizeH="0" baseline="0" noProof="0" dirty="0">
                <a:ln>
                  <a:noFill/>
                </a:ln>
                <a:solidFill>
                  <a:prstClr val="white"/>
                </a:solidFill>
                <a:effectLst/>
                <a:uLnTx/>
                <a:uFillTx/>
                <a:latin typeface="Microsoft YaHei" panose="020B0503020204020204" pitchFamily="34" charset="-122"/>
                <a:ea typeface="Microsoft YaHei" panose="020B0503020204020204" pitchFamily="34" charset="-122"/>
                <a:cs typeface="Arial" panose="020B0604020202020204" pitchFamily="34" charset="0"/>
              </a:rPr>
              <a:t>不可逾越</a:t>
            </a:r>
            <a:r>
              <a:rPr kumimoji="0" lang="en-US" altLang="zh-CN" sz="2000" b="0" i="0" u="none" strike="noStrike" kern="1200" cap="none" spc="0" normalizeH="0" baseline="0" noProof="0" dirty="0">
                <a:ln>
                  <a:noFill/>
                </a:ln>
                <a:solidFill>
                  <a:prstClr val="white"/>
                </a:solidFill>
                <a:effectLst/>
                <a:uLnTx/>
                <a:uFillTx/>
                <a:latin typeface="Arial" panose="020B0604020202020204" pitchFamily="34" charset="0"/>
                <a:ea typeface="宋体" panose="02010600030101010101" pitchFamily="2" charset="-122"/>
                <a:cs typeface="Arial" panose="020B0604020202020204" pitchFamily="34" charset="0"/>
              </a:rPr>
              <a:t>) external threat.</a:t>
            </a:r>
            <a:endParaRPr kumimoji="0" lang="zh-CN" altLang="en-US" sz="2000" b="0" i="0" u="none" strike="noStrike" kern="1200" cap="none" spc="0" normalizeH="0" baseline="0" noProof="0" dirty="0">
              <a:ln>
                <a:noFill/>
              </a:ln>
              <a:solidFill>
                <a:prstClr val="white"/>
              </a:solidFill>
              <a:effectLst/>
              <a:uLnTx/>
              <a:uFillTx/>
              <a:latin typeface="Arial" panose="020B0604020202020204" pitchFamily="34" charset="0"/>
              <a:ea typeface="宋体" panose="02010600030101010101" pitchFamily="2" charset="-122"/>
              <a:cs typeface="Arial" panose="020B0604020202020204" pitchFamily="34" charset="0"/>
            </a:endParaRPr>
          </a:p>
        </p:txBody>
      </p:sp>
    </p:spTree>
    <p:extLst>
      <p:ext uri="{BB962C8B-B14F-4D97-AF65-F5344CB8AC3E}">
        <p14:creationId xmlns:p14="http://schemas.microsoft.com/office/powerpoint/2010/main" val="2393933956"/>
      </p:ext>
    </p:extLst>
  </p:cSld>
  <p:clrMapOvr>
    <a:masterClrMapping/>
  </p:clrMapOvr>
  <mc:AlternateContent xmlns:mc="http://schemas.openxmlformats.org/markup-compatibility/2006" xmlns:p15="http://schemas.microsoft.com/office/powerpoint/2012/main">
    <mc:Choice Requires="p15">
      <p:transition>
        <p15:prstTrans prst="wind"/>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49" presetClass="entr" presetSubtype="0" decel="10000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p:cTn id="15" dur="500" fill="hold"/>
                                        <p:tgtEl>
                                          <p:spTgt spid="4"/>
                                        </p:tgtEl>
                                        <p:attrNameLst>
                                          <p:attrName>ppt_w</p:attrName>
                                        </p:attrNameLst>
                                      </p:cBhvr>
                                      <p:tavLst>
                                        <p:tav tm="0">
                                          <p:val>
                                            <p:fltVal val="0"/>
                                          </p:val>
                                        </p:tav>
                                        <p:tav tm="100000">
                                          <p:val>
                                            <p:strVal val="#ppt_w"/>
                                          </p:val>
                                        </p:tav>
                                      </p:tavLst>
                                    </p:anim>
                                    <p:anim calcmode="lin" valueType="num">
                                      <p:cBhvr>
                                        <p:cTn id="16" dur="500" fill="hold"/>
                                        <p:tgtEl>
                                          <p:spTgt spid="4"/>
                                        </p:tgtEl>
                                        <p:attrNameLst>
                                          <p:attrName>ppt_h</p:attrName>
                                        </p:attrNameLst>
                                      </p:cBhvr>
                                      <p:tavLst>
                                        <p:tav tm="0">
                                          <p:val>
                                            <p:fltVal val="0"/>
                                          </p:val>
                                        </p:tav>
                                        <p:tav tm="100000">
                                          <p:val>
                                            <p:strVal val="#ppt_h"/>
                                          </p:val>
                                        </p:tav>
                                      </p:tavLst>
                                    </p:anim>
                                    <p:anim calcmode="lin" valueType="num">
                                      <p:cBhvr>
                                        <p:cTn id="17" dur="500" fill="hold"/>
                                        <p:tgtEl>
                                          <p:spTgt spid="4"/>
                                        </p:tgtEl>
                                        <p:attrNameLst>
                                          <p:attrName>style.rotation</p:attrName>
                                        </p:attrNameLst>
                                      </p:cBhvr>
                                      <p:tavLst>
                                        <p:tav tm="0">
                                          <p:val>
                                            <p:fltVal val="360"/>
                                          </p:val>
                                        </p:tav>
                                        <p:tav tm="100000">
                                          <p:val>
                                            <p:fltVal val="0"/>
                                          </p:val>
                                        </p:tav>
                                      </p:tavLst>
                                    </p:anim>
                                    <p:animEffect transition="in" filter="fade">
                                      <p:cBhvr>
                                        <p:cTn id="18" dur="500"/>
                                        <p:tgtEl>
                                          <p:spTgt spid="4"/>
                                        </p:tgtEl>
                                      </p:cBhvr>
                                    </p:animEffect>
                                  </p:childTnLst>
                                </p:cTn>
                              </p:par>
                            </p:childTnLst>
                          </p:cTn>
                        </p:par>
                      </p:childTnLst>
                    </p:cTn>
                  </p:par>
                  <p:par>
                    <p:cTn id="19" fill="hold">
                      <p:stCondLst>
                        <p:cond delay="indefinite"/>
                      </p:stCondLst>
                      <p:childTnLst>
                        <p:par>
                          <p:cTn id="20" fill="hold">
                            <p:stCondLst>
                              <p:cond delay="0"/>
                            </p:stCondLst>
                            <p:childTnLst>
                              <p:par>
                                <p:cTn id="21" presetID="14" presetClass="entr" presetSubtype="1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randombar(horizontal)">
                                      <p:cBhvr>
                                        <p:cTn id="23" dur="500"/>
                                        <p:tgtEl>
                                          <p:spTgt spid="7"/>
                                        </p:tgtEl>
                                      </p:cBhvr>
                                    </p:animEffect>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500"/>
                                        <p:tgtEl>
                                          <p:spTgt spid="10"/>
                                        </p:tgtEl>
                                      </p:cBhvr>
                                    </p:animEffect>
                                    <p:anim calcmode="lin" valueType="num">
                                      <p:cBhvr>
                                        <p:cTn id="29" dur="500" fill="hold"/>
                                        <p:tgtEl>
                                          <p:spTgt spid="10"/>
                                        </p:tgtEl>
                                        <p:attrNameLst>
                                          <p:attrName>ppt_x</p:attrName>
                                        </p:attrNameLst>
                                      </p:cBhvr>
                                      <p:tavLst>
                                        <p:tav tm="0">
                                          <p:val>
                                            <p:strVal val="#ppt_x"/>
                                          </p:val>
                                        </p:tav>
                                        <p:tav tm="100000">
                                          <p:val>
                                            <p:strVal val="#ppt_x"/>
                                          </p:val>
                                        </p:tav>
                                      </p:tavLst>
                                    </p:anim>
                                    <p:anim calcmode="lin" valueType="num">
                                      <p:cBhvr>
                                        <p:cTn id="30" dur="5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9" presetClass="exit" presetSubtype="0" accel="100000" fill="hold" nodeType="clickEffect">
                                  <p:stCondLst>
                                    <p:cond delay="0"/>
                                  </p:stCondLst>
                                  <p:childTnLst>
                                    <p:anim calcmode="lin" valueType="num">
                                      <p:cBhvr>
                                        <p:cTn id="34" dur="500"/>
                                        <p:tgtEl>
                                          <p:spTgt spid="4"/>
                                        </p:tgtEl>
                                        <p:attrNameLst>
                                          <p:attrName>ppt_w</p:attrName>
                                        </p:attrNameLst>
                                      </p:cBhvr>
                                      <p:tavLst>
                                        <p:tav tm="0">
                                          <p:val>
                                            <p:strVal val="ppt_w"/>
                                          </p:val>
                                        </p:tav>
                                        <p:tav tm="100000">
                                          <p:val>
                                            <p:fltVal val="0"/>
                                          </p:val>
                                        </p:tav>
                                      </p:tavLst>
                                    </p:anim>
                                    <p:anim calcmode="lin" valueType="num">
                                      <p:cBhvr>
                                        <p:cTn id="35" dur="500"/>
                                        <p:tgtEl>
                                          <p:spTgt spid="4"/>
                                        </p:tgtEl>
                                        <p:attrNameLst>
                                          <p:attrName>ppt_h</p:attrName>
                                        </p:attrNameLst>
                                      </p:cBhvr>
                                      <p:tavLst>
                                        <p:tav tm="0">
                                          <p:val>
                                            <p:strVal val="ppt_h"/>
                                          </p:val>
                                        </p:tav>
                                        <p:tav tm="100000">
                                          <p:val>
                                            <p:fltVal val="0"/>
                                          </p:val>
                                        </p:tav>
                                      </p:tavLst>
                                    </p:anim>
                                    <p:anim calcmode="lin" valueType="num">
                                      <p:cBhvr>
                                        <p:cTn id="36" dur="500"/>
                                        <p:tgtEl>
                                          <p:spTgt spid="4"/>
                                        </p:tgtEl>
                                        <p:attrNameLst>
                                          <p:attrName>style.rotation</p:attrName>
                                        </p:attrNameLst>
                                      </p:cBhvr>
                                      <p:tavLst>
                                        <p:tav tm="0">
                                          <p:val>
                                            <p:fltVal val="0"/>
                                          </p:val>
                                        </p:tav>
                                        <p:tav tm="100000">
                                          <p:val>
                                            <p:fltVal val="360"/>
                                          </p:val>
                                        </p:tav>
                                      </p:tavLst>
                                    </p:anim>
                                    <p:animEffect transition="out" filter="fade">
                                      <p:cBhvr>
                                        <p:cTn id="37" dur="500"/>
                                        <p:tgtEl>
                                          <p:spTgt spid="4"/>
                                        </p:tgtEl>
                                      </p:cBhvr>
                                    </p:animEffect>
                                    <p:set>
                                      <p:cBhvr>
                                        <p:cTn id="38" dur="1" fill="hold">
                                          <p:stCondLst>
                                            <p:cond delay="499"/>
                                          </p:stCondLst>
                                        </p:cTn>
                                        <p:tgtEl>
                                          <p:spTgt spid="4"/>
                                        </p:tgtEl>
                                        <p:attrNameLst>
                                          <p:attrName>style.visibility</p:attrName>
                                        </p:attrNameLst>
                                      </p:cBhvr>
                                      <p:to>
                                        <p:strVal val="hidden"/>
                                      </p:to>
                                    </p:set>
                                  </p:childTnLst>
                                </p:cTn>
                              </p:par>
                              <p:par>
                                <p:cTn id="39" presetID="49" presetClass="exit" presetSubtype="0" accel="100000" fill="hold" grpId="1" nodeType="withEffect">
                                  <p:stCondLst>
                                    <p:cond delay="0"/>
                                  </p:stCondLst>
                                  <p:childTnLst>
                                    <p:anim calcmode="lin" valueType="num">
                                      <p:cBhvr>
                                        <p:cTn id="40" dur="500"/>
                                        <p:tgtEl>
                                          <p:spTgt spid="7"/>
                                        </p:tgtEl>
                                        <p:attrNameLst>
                                          <p:attrName>ppt_w</p:attrName>
                                        </p:attrNameLst>
                                      </p:cBhvr>
                                      <p:tavLst>
                                        <p:tav tm="0">
                                          <p:val>
                                            <p:strVal val="ppt_w"/>
                                          </p:val>
                                        </p:tav>
                                        <p:tav tm="100000">
                                          <p:val>
                                            <p:fltVal val="0"/>
                                          </p:val>
                                        </p:tav>
                                      </p:tavLst>
                                    </p:anim>
                                    <p:anim calcmode="lin" valueType="num">
                                      <p:cBhvr>
                                        <p:cTn id="41" dur="500"/>
                                        <p:tgtEl>
                                          <p:spTgt spid="7"/>
                                        </p:tgtEl>
                                        <p:attrNameLst>
                                          <p:attrName>ppt_h</p:attrName>
                                        </p:attrNameLst>
                                      </p:cBhvr>
                                      <p:tavLst>
                                        <p:tav tm="0">
                                          <p:val>
                                            <p:strVal val="ppt_h"/>
                                          </p:val>
                                        </p:tav>
                                        <p:tav tm="100000">
                                          <p:val>
                                            <p:fltVal val="0"/>
                                          </p:val>
                                        </p:tav>
                                      </p:tavLst>
                                    </p:anim>
                                    <p:anim calcmode="lin" valueType="num">
                                      <p:cBhvr>
                                        <p:cTn id="42" dur="500"/>
                                        <p:tgtEl>
                                          <p:spTgt spid="7"/>
                                        </p:tgtEl>
                                        <p:attrNameLst>
                                          <p:attrName>style.rotation</p:attrName>
                                        </p:attrNameLst>
                                      </p:cBhvr>
                                      <p:tavLst>
                                        <p:tav tm="0">
                                          <p:val>
                                            <p:fltVal val="0"/>
                                          </p:val>
                                        </p:tav>
                                        <p:tav tm="100000">
                                          <p:val>
                                            <p:fltVal val="360"/>
                                          </p:val>
                                        </p:tav>
                                      </p:tavLst>
                                    </p:anim>
                                    <p:animEffect transition="out" filter="fade">
                                      <p:cBhvr>
                                        <p:cTn id="43" dur="500"/>
                                        <p:tgtEl>
                                          <p:spTgt spid="7"/>
                                        </p:tgtEl>
                                      </p:cBhvr>
                                    </p:animEffect>
                                    <p:set>
                                      <p:cBhvr>
                                        <p:cTn id="44" dur="1" fill="hold">
                                          <p:stCondLst>
                                            <p:cond delay="499"/>
                                          </p:stCondLst>
                                        </p:cTn>
                                        <p:tgtEl>
                                          <p:spTgt spid="7"/>
                                        </p:tgtEl>
                                        <p:attrNameLst>
                                          <p:attrName>style.visibility</p:attrName>
                                        </p:attrNameLst>
                                      </p:cBhvr>
                                      <p:to>
                                        <p:strVal val="hidden"/>
                                      </p:to>
                                    </p:set>
                                  </p:childTnLst>
                                </p:cTn>
                              </p:par>
                              <p:par>
                                <p:cTn id="45" presetID="49" presetClass="exit" presetSubtype="0" accel="100000" fill="hold" grpId="1" nodeType="withEffect">
                                  <p:stCondLst>
                                    <p:cond delay="0"/>
                                  </p:stCondLst>
                                  <p:childTnLst>
                                    <p:anim calcmode="lin" valueType="num">
                                      <p:cBhvr>
                                        <p:cTn id="46" dur="500"/>
                                        <p:tgtEl>
                                          <p:spTgt spid="10"/>
                                        </p:tgtEl>
                                        <p:attrNameLst>
                                          <p:attrName>ppt_w</p:attrName>
                                        </p:attrNameLst>
                                      </p:cBhvr>
                                      <p:tavLst>
                                        <p:tav tm="0">
                                          <p:val>
                                            <p:strVal val="ppt_w"/>
                                          </p:val>
                                        </p:tav>
                                        <p:tav tm="100000">
                                          <p:val>
                                            <p:fltVal val="0"/>
                                          </p:val>
                                        </p:tav>
                                      </p:tavLst>
                                    </p:anim>
                                    <p:anim calcmode="lin" valueType="num">
                                      <p:cBhvr>
                                        <p:cTn id="47" dur="500"/>
                                        <p:tgtEl>
                                          <p:spTgt spid="10"/>
                                        </p:tgtEl>
                                        <p:attrNameLst>
                                          <p:attrName>ppt_h</p:attrName>
                                        </p:attrNameLst>
                                      </p:cBhvr>
                                      <p:tavLst>
                                        <p:tav tm="0">
                                          <p:val>
                                            <p:strVal val="ppt_h"/>
                                          </p:val>
                                        </p:tav>
                                        <p:tav tm="100000">
                                          <p:val>
                                            <p:fltVal val="0"/>
                                          </p:val>
                                        </p:tav>
                                      </p:tavLst>
                                    </p:anim>
                                    <p:anim calcmode="lin" valueType="num">
                                      <p:cBhvr>
                                        <p:cTn id="48" dur="500"/>
                                        <p:tgtEl>
                                          <p:spTgt spid="10"/>
                                        </p:tgtEl>
                                        <p:attrNameLst>
                                          <p:attrName>style.rotation</p:attrName>
                                        </p:attrNameLst>
                                      </p:cBhvr>
                                      <p:tavLst>
                                        <p:tav tm="0">
                                          <p:val>
                                            <p:fltVal val="0"/>
                                          </p:val>
                                        </p:tav>
                                        <p:tav tm="100000">
                                          <p:val>
                                            <p:fltVal val="360"/>
                                          </p:val>
                                        </p:tav>
                                      </p:tavLst>
                                    </p:anim>
                                    <p:animEffect transition="out" filter="fade">
                                      <p:cBhvr>
                                        <p:cTn id="49" dur="500"/>
                                        <p:tgtEl>
                                          <p:spTgt spid="10"/>
                                        </p:tgtEl>
                                      </p:cBhvr>
                                    </p:animEffect>
                                    <p:set>
                                      <p:cBhvr>
                                        <p:cTn id="50" dur="1" fill="hold">
                                          <p:stCondLst>
                                            <p:cond delay="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animBg="1"/>
      <p:bldP spid="7" grpId="0"/>
      <p:bldP spid="7" grpId="1"/>
      <p:bldP spid="10" grpId="0"/>
      <p:bldP spid="10" grpId="1"/>
    </p:bldLst>
  </p:timing>
</p:sld>
</file>

<file path=ppt/slides/slide16.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76CB32-901A-4DA0-AA8A-9A7B5A88BFCD}"/>
              </a:ext>
            </a:extLst>
          </p:cNvPr>
          <p:cNvSpPr>
            <a:spLocks noGrp="1"/>
          </p:cNvSpPr>
          <p:nvPr>
            <p:ph type="title" idx="4294967295"/>
          </p:nvPr>
        </p:nvSpPr>
        <p:spPr>
          <a:xfrm>
            <a:off x="689987" y="572757"/>
            <a:ext cx="10611060" cy="934497"/>
          </a:xfrm>
        </p:spPr>
        <p:txBody>
          <a:bodyPr>
            <a:noAutofit/>
          </a:bodyPr>
          <a:lstStyle/>
          <a:p>
            <a:r>
              <a:rPr lang="en-US" altLang="zh-CN" sz="4800" dirty="0">
                <a:solidFill>
                  <a:schemeClr val="bg1"/>
                </a:solidFill>
                <a:latin typeface="Arial Rounded MT Bold" panose="020F0704030504030204" pitchFamily="34" charset="0"/>
              </a:rPr>
              <a:t>On individuals’ ability</a:t>
            </a:r>
            <a:endParaRPr lang="en-US" sz="4800" dirty="0">
              <a:solidFill>
                <a:schemeClr val="bg1"/>
              </a:solidFill>
              <a:latin typeface="Arial Rounded MT Bold" panose="020F0704030504030204" pitchFamily="34" charset="0"/>
            </a:endParaRPr>
          </a:p>
        </p:txBody>
      </p:sp>
      <p:sp>
        <p:nvSpPr>
          <p:cNvPr id="5" name="Rectangle 4">
            <a:extLst>
              <a:ext uri="{FF2B5EF4-FFF2-40B4-BE49-F238E27FC236}">
                <a16:creationId xmlns:a16="http://schemas.microsoft.com/office/drawing/2014/main" id="{91DCA28B-9D02-43AE-A3F8-AD054C458582}"/>
              </a:ext>
            </a:extLst>
          </p:cNvPr>
          <p:cNvSpPr/>
          <p:nvPr/>
        </p:nvSpPr>
        <p:spPr>
          <a:xfrm flipV="1">
            <a:off x="803867" y="1507254"/>
            <a:ext cx="10497179" cy="45719"/>
          </a:xfrm>
          <a:prstGeom prst="rect">
            <a:avLst/>
          </a:prstGeom>
          <a:solidFill>
            <a:srgbClr val="6868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Franklin Gothic Book" panose="020F0502020204030204"/>
              <a:ea typeface="宋体" panose="02010600030101010101" pitchFamily="2" charset="-122"/>
              <a:cs typeface="+mn-cs"/>
            </a:endParaRPr>
          </a:p>
        </p:txBody>
      </p:sp>
      <p:sp>
        <p:nvSpPr>
          <p:cNvPr id="7" name="TextBox 6">
            <a:extLst>
              <a:ext uri="{FF2B5EF4-FFF2-40B4-BE49-F238E27FC236}">
                <a16:creationId xmlns:a16="http://schemas.microsoft.com/office/drawing/2014/main" id="{2D6AC81D-38CD-4088-A978-231CE475AB76}"/>
              </a:ext>
            </a:extLst>
          </p:cNvPr>
          <p:cNvSpPr txBox="1"/>
          <p:nvPr/>
        </p:nvSpPr>
        <p:spPr>
          <a:xfrm>
            <a:off x="6195542" y="2050470"/>
            <a:ext cx="3252814"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a:ln>
                  <a:noFill/>
                </a:ln>
                <a:solidFill>
                  <a:prstClr val="white"/>
                </a:solidFill>
                <a:effectLst/>
                <a:uLnTx/>
                <a:uFillTx/>
                <a:latin typeface="Arial Rounded MT Bold" panose="020F0704030504030204" pitchFamily="34" charset="0"/>
                <a:ea typeface="宋体" panose="02010600030101010101" pitchFamily="2" charset="-122"/>
                <a:cs typeface="+mn-cs"/>
              </a:rPr>
              <a:t>Confucianism</a:t>
            </a:r>
          </a:p>
        </p:txBody>
      </p:sp>
      <p:sp>
        <p:nvSpPr>
          <p:cNvPr id="10" name="TextBox 9">
            <a:extLst>
              <a:ext uri="{FF2B5EF4-FFF2-40B4-BE49-F238E27FC236}">
                <a16:creationId xmlns:a16="http://schemas.microsoft.com/office/drawing/2014/main" id="{E6D7A889-7D03-433C-AEC2-C8122A7986A5}"/>
              </a:ext>
            </a:extLst>
          </p:cNvPr>
          <p:cNvSpPr txBox="1"/>
          <p:nvPr/>
        </p:nvSpPr>
        <p:spPr>
          <a:xfrm>
            <a:off x="6096001" y="3194298"/>
            <a:ext cx="5406012" cy="224676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prstClr val="white"/>
                </a:solidFill>
                <a:effectLst/>
                <a:uLnTx/>
                <a:uFillTx/>
                <a:latin typeface="Arial" panose="020B0604020202020204" pitchFamily="34" charset="0"/>
                <a:ea typeface="宋体" panose="02010600030101010101" pitchFamily="2" charset="-122"/>
                <a:cs typeface="Arial" panose="020B0604020202020204" pitchFamily="34" charset="0"/>
              </a:rPr>
              <a:t>The core parts of Confucianism’s view on individuals’ abilities are: </a:t>
            </a:r>
            <a:r>
              <a:rPr kumimoji="0" lang="en-US" altLang="zh-CN" sz="2800" b="0" i="0" u="sng" strike="noStrike" kern="1200" cap="none" spc="0" normalizeH="0" baseline="0" noProof="0" dirty="0">
                <a:ln>
                  <a:noFill/>
                </a:ln>
                <a:solidFill>
                  <a:prstClr val="white"/>
                </a:solidFill>
                <a:effectLst/>
                <a:uLnTx/>
                <a:uFillTx/>
                <a:latin typeface="Arial" panose="020B0604020202020204" pitchFamily="34" charset="0"/>
                <a:ea typeface="宋体" panose="02010600030101010101" pitchFamily="2" charset="-122"/>
                <a:cs typeface="Arial" panose="020B0604020202020204" pitchFamily="34" charset="0"/>
              </a:rPr>
              <a:t>Benevolence</a:t>
            </a:r>
            <a:r>
              <a:rPr kumimoji="0" lang="en-US" altLang="zh-CN" sz="2800" b="0" i="0" u="none" strike="noStrike" kern="1200" cap="none" spc="0" normalizeH="0" baseline="0" noProof="0" dirty="0">
                <a:ln>
                  <a:noFill/>
                </a:ln>
                <a:solidFill>
                  <a:prstClr val="white"/>
                </a:solidFill>
                <a:effectLst/>
                <a:uLnTx/>
                <a:uFillTx/>
                <a:latin typeface="Arial" panose="020B0604020202020204" pitchFamily="34" charset="0"/>
                <a:ea typeface="宋体" panose="02010600030101010101" pitchFamily="2" charset="-122"/>
                <a:cs typeface="Arial" panose="020B0604020202020204" pitchFamily="34" charset="0"/>
              </a:rPr>
              <a:t>, </a:t>
            </a:r>
            <a:r>
              <a:rPr kumimoji="0" lang="en-US" altLang="zh-CN" sz="2800" b="0" i="0" u="sng" strike="noStrike" kern="1200" cap="none" spc="0" normalizeH="0" baseline="0" noProof="0" dirty="0">
                <a:ln>
                  <a:noFill/>
                </a:ln>
                <a:solidFill>
                  <a:prstClr val="white"/>
                </a:solidFill>
                <a:effectLst/>
                <a:uLnTx/>
                <a:uFillTx/>
                <a:latin typeface="Arial" panose="020B0604020202020204" pitchFamily="34" charset="0"/>
                <a:ea typeface="宋体" panose="02010600030101010101" pitchFamily="2" charset="-122"/>
                <a:cs typeface="Arial" panose="020B0604020202020204" pitchFamily="34" charset="0"/>
              </a:rPr>
              <a:t>righteousness</a:t>
            </a:r>
            <a:r>
              <a:rPr kumimoji="0" lang="en-US" altLang="zh-CN" sz="2800" b="0" i="0" u="none" strike="noStrike" kern="1200" cap="none" spc="0" normalizeH="0" baseline="0" noProof="0" dirty="0">
                <a:ln>
                  <a:noFill/>
                </a:ln>
                <a:solidFill>
                  <a:prstClr val="white"/>
                </a:solidFill>
                <a:effectLst/>
                <a:uLnTx/>
                <a:uFillTx/>
                <a:latin typeface="Arial" panose="020B0604020202020204" pitchFamily="34" charset="0"/>
                <a:ea typeface="宋体" panose="02010600030101010101" pitchFamily="2" charset="-122"/>
                <a:cs typeface="Arial" panose="020B0604020202020204" pitchFamily="34" charset="0"/>
              </a:rPr>
              <a:t>, </a:t>
            </a:r>
            <a:r>
              <a:rPr kumimoji="0" lang="en-US" altLang="zh-CN" sz="2800" b="0" i="0" u="sng" strike="noStrike" kern="1200" cap="none" spc="0" normalizeH="0" baseline="0" noProof="0" dirty="0">
                <a:ln>
                  <a:noFill/>
                </a:ln>
                <a:solidFill>
                  <a:prstClr val="white"/>
                </a:solidFill>
                <a:effectLst/>
                <a:uLnTx/>
                <a:uFillTx/>
                <a:latin typeface="Arial" panose="020B0604020202020204" pitchFamily="34" charset="0"/>
                <a:ea typeface="宋体" panose="02010600030101010101" pitchFamily="2" charset="-122"/>
                <a:cs typeface="Arial" panose="020B0604020202020204" pitchFamily="34" charset="0"/>
              </a:rPr>
              <a:t>courtesy</a:t>
            </a:r>
            <a:r>
              <a:rPr kumimoji="0" lang="en-US" altLang="zh-CN" sz="2800" b="0" i="0" u="none" strike="noStrike" kern="1200" cap="none" spc="0" normalizeH="0" baseline="0" noProof="0" dirty="0">
                <a:ln>
                  <a:noFill/>
                </a:ln>
                <a:solidFill>
                  <a:prstClr val="white"/>
                </a:solidFill>
                <a:effectLst/>
                <a:uLnTx/>
                <a:uFillTx/>
                <a:latin typeface="Arial" panose="020B0604020202020204" pitchFamily="34" charset="0"/>
                <a:ea typeface="宋体" panose="02010600030101010101" pitchFamily="2" charset="-122"/>
                <a:cs typeface="Arial" panose="020B0604020202020204" pitchFamily="34" charset="0"/>
              </a:rPr>
              <a:t>, </a:t>
            </a:r>
            <a:r>
              <a:rPr kumimoji="0" lang="en-US" altLang="zh-CN" sz="2800" b="0" i="0" u="sng" strike="noStrike" kern="1200" cap="none" spc="0" normalizeH="0" baseline="0" noProof="0" dirty="0">
                <a:ln>
                  <a:noFill/>
                </a:ln>
                <a:solidFill>
                  <a:prstClr val="white"/>
                </a:solidFill>
                <a:effectLst/>
                <a:uLnTx/>
                <a:uFillTx/>
                <a:latin typeface="Arial" panose="020B0604020202020204" pitchFamily="34" charset="0"/>
                <a:ea typeface="宋体" panose="02010600030101010101" pitchFamily="2" charset="-122"/>
                <a:cs typeface="Arial" panose="020B0604020202020204" pitchFamily="34" charset="0"/>
              </a:rPr>
              <a:t>wisdom</a:t>
            </a:r>
            <a:r>
              <a:rPr kumimoji="0" lang="en-US" altLang="zh-CN" sz="2800" b="0" i="0" u="none" strike="noStrike" kern="1200" cap="none" spc="0" normalizeH="0" baseline="0" noProof="0" dirty="0">
                <a:ln>
                  <a:noFill/>
                </a:ln>
                <a:solidFill>
                  <a:prstClr val="white"/>
                </a:solidFill>
                <a:effectLst/>
                <a:uLnTx/>
                <a:uFillTx/>
                <a:latin typeface="Arial" panose="020B0604020202020204" pitchFamily="34" charset="0"/>
                <a:ea typeface="宋体" panose="02010600030101010101" pitchFamily="2" charset="-122"/>
                <a:cs typeface="Arial" panose="020B0604020202020204" pitchFamily="34" charset="0"/>
              </a:rPr>
              <a:t>, </a:t>
            </a:r>
            <a:r>
              <a:rPr kumimoji="0" lang="en-US" altLang="zh-CN" sz="2800" b="0" i="0" u="sng" strike="noStrike" kern="1200" cap="none" spc="0" normalizeH="0" baseline="0" noProof="0" dirty="0">
                <a:ln>
                  <a:noFill/>
                </a:ln>
                <a:solidFill>
                  <a:prstClr val="white"/>
                </a:solidFill>
                <a:effectLst/>
                <a:uLnTx/>
                <a:uFillTx/>
                <a:latin typeface="Arial" panose="020B0604020202020204" pitchFamily="34" charset="0"/>
                <a:ea typeface="宋体" panose="02010600030101010101" pitchFamily="2" charset="-122"/>
                <a:cs typeface="Arial" panose="020B0604020202020204" pitchFamily="34" charset="0"/>
              </a:rPr>
              <a:t>faith</a:t>
            </a:r>
            <a:r>
              <a:rPr kumimoji="0" lang="en-US" altLang="zh-CN" sz="2800" b="0" i="0" u="none" strike="noStrike" kern="1200" cap="none" spc="0" normalizeH="0" baseline="0" noProof="0" dirty="0">
                <a:ln>
                  <a:noFill/>
                </a:ln>
                <a:solidFill>
                  <a:prstClr val="white"/>
                </a:solidFill>
                <a:effectLst/>
                <a:uLnTx/>
                <a:uFillTx/>
                <a:latin typeface="Arial" panose="020B0604020202020204" pitchFamily="34" charset="0"/>
                <a:ea typeface="宋体" panose="02010600030101010101" pitchFamily="2" charset="-122"/>
                <a:cs typeface="Arial" panose="020B0604020202020204" pitchFamily="34" charset="0"/>
              </a:rPr>
              <a:t>, </a:t>
            </a:r>
            <a:r>
              <a:rPr kumimoji="0" lang="en-US" altLang="zh-CN" sz="2800" b="0" i="0" u="sng" strike="noStrike" kern="1200" cap="none" spc="0" normalizeH="0" baseline="0" noProof="0" dirty="0">
                <a:ln>
                  <a:noFill/>
                </a:ln>
                <a:solidFill>
                  <a:prstClr val="white"/>
                </a:solidFill>
                <a:effectLst/>
                <a:uLnTx/>
                <a:uFillTx/>
                <a:latin typeface="Arial" panose="020B0604020202020204" pitchFamily="34" charset="0"/>
                <a:ea typeface="宋体" panose="02010600030101010101" pitchFamily="2" charset="-122"/>
                <a:cs typeface="Arial" panose="020B0604020202020204" pitchFamily="34" charset="0"/>
              </a:rPr>
              <a:t>forgiveness</a:t>
            </a:r>
            <a:r>
              <a:rPr kumimoji="0" lang="en-US" altLang="zh-CN" sz="2800" b="0" i="0" u="none" strike="noStrike" kern="1200" cap="none" spc="0" normalizeH="0" baseline="0" noProof="0" dirty="0">
                <a:ln>
                  <a:noFill/>
                </a:ln>
                <a:solidFill>
                  <a:prstClr val="white"/>
                </a:solidFill>
                <a:effectLst/>
                <a:uLnTx/>
                <a:uFillTx/>
                <a:latin typeface="Arial" panose="020B0604020202020204" pitchFamily="34" charset="0"/>
                <a:ea typeface="宋体" panose="02010600030101010101" pitchFamily="2" charset="-122"/>
                <a:cs typeface="Arial" panose="020B0604020202020204" pitchFamily="34" charset="0"/>
              </a:rPr>
              <a:t>, </a:t>
            </a:r>
            <a:r>
              <a:rPr kumimoji="0" lang="en-US" altLang="zh-CN" sz="2800" b="0" i="0" u="sng" strike="noStrike" kern="1200" cap="none" spc="0" normalizeH="0" baseline="0" noProof="0" dirty="0">
                <a:ln>
                  <a:noFill/>
                </a:ln>
                <a:solidFill>
                  <a:prstClr val="white"/>
                </a:solidFill>
                <a:effectLst/>
                <a:uLnTx/>
                <a:uFillTx/>
                <a:latin typeface="Arial" panose="020B0604020202020204" pitchFamily="34" charset="0"/>
                <a:ea typeface="宋体" panose="02010600030101010101" pitchFamily="2" charset="-122"/>
                <a:cs typeface="Arial" panose="020B0604020202020204" pitchFamily="34" charset="0"/>
              </a:rPr>
              <a:t>loyalty</a:t>
            </a:r>
            <a:r>
              <a:rPr kumimoji="0" lang="en-US" altLang="zh-CN" sz="2800" b="0" i="0" u="none" strike="noStrike" kern="1200" cap="none" spc="0" normalizeH="0" baseline="0" noProof="0" dirty="0">
                <a:ln>
                  <a:noFill/>
                </a:ln>
                <a:solidFill>
                  <a:prstClr val="white"/>
                </a:solidFill>
                <a:effectLst/>
                <a:uLnTx/>
                <a:uFillTx/>
                <a:latin typeface="Arial" panose="020B0604020202020204" pitchFamily="34" charset="0"/>
                <a:ea typeface="宋体" panose="02010600030101010101" pitchFamily="2" charset="-122"/>
                <a:cs typeface="Arial" panose="020B0604020202020204" pitchFamily="34" charset="0"/>
              </a:rPr>
              <a:t>, </a:t>
            </a:r>
            <a:r>
              <a:rPr kumimoji="0" lang="en-US" altLang="zh-CN" sz="2800" b="0" i="0" u="sng" strike="noStrike" kern="1200" cap="none" spc="0" normalizeH="0" baseline="0" noProof="0" dirty="0">
                <a:ln>
                  <a:noFill/>
                </a:ln>
                <a:solidFill>
                  <a:prstClr val="white"/>
                </a:solidFill>
                <a:effectLst/>
                <a:uLnTx/>
                <a:uFillTx/>
                <a:latin typeface="Arial" panose="020B0604020202020204" pitchFamily="34" charset="0"/>
                <a:ea typeface="宋体" panose="02010600030101010101" pitchFamily="2" charset="-122"/>
                <a:cs typeface="Arial" panose="020B0604020202020204" pitchFamily="34" charset="0"/>
              </a:rPr>
              <a:t>filial piety</a:t>
            </a:r>
            <a:r>
              <a:rPr kumimoji="0" lang="en-US" altLang="zh-CN" sz="2800" b="0" i="0" u="none" strike="noStrike" kern="1200" cap="none" spc="0" normalizeH="0" baseline="0" noProof="0" dirty="0">
                <a:ln>
                  <a:noFill/>
                </a:ln>
                <a:solidFill>
                  <a:prstClr val="white"/>
                </a:solidFill>
                <a:effectLst/>
                <a:uLnTx/>
                <a:uFillTx/>
                <a:latin typeface="Arial" panose="020B0604020202020204" pitchFamily="34" charset="0"/>
                <a:ea typeface="宋体" panose="02010600030101010101" pitchFamily="2" charset="-122"/>
                <a:cs typeface="Arial" panose="020B0604020202020204" pitchFamily="34" charset="0"/>
              </a:rPr>
              <a:t>.</a:t>
            </a:r>
            <a:endParaRPr kumimoji="0" lang="zh-CN" altLang="en-US" sz="2800" b="0" i="0" u="none" strike="noStrike" kern="1200" cap="none" spc="0" normalizeH="0" baseline="0" noProof="0" dirty="0">
              <a:ln>
                <a:noFill/>
              </a:ln>
              <a:solidFill>
                <a:prstClr val="white"/>
              </a:solidFill>
              <a:effectLst/>
              <a:uLnTx/>
              <a:uFillTx/>
              <a:latin typeface="Arial" panose="020B0604020202020204" pitchFamily="34" charset="0"/>
              <a:ea typeface="宋体" panose="02010600030101010101" pitchFamily="2" charset="-122"/>
              <a:cs typeface="Arial" panose="020B0604020202020204" pitchFamily="34" charset="0"/>
            </a:endParaRPr>
          </a:p>
        </p:txBody>
      </p:sp>
      <p:pic>
        <p:nvPicPr>
          <p:cNvPr id="9" name="Picture 8">
            <a:extLst>
              <a:ext uri="{FF2B5EF4-FFF2-40B4-BE49-F238E27FC236}">
                <a16:creationId xmlns:a16="http://schemas.microsoft.com/office/drawing/2014/main" id="{A718B02F-33B6-4177-87A9-97EBE985CB95}"/>
              </a:ext>
            </a:extLst>
          </p:cNvPr>
          <p:cNvPicPr>
            <a:picLocks noChangeAspect="1"/>
          </p:cNvPicPr>
          <p:nvPr/>
        </p:nvPicPr>
        <p:blipFill>
          <a:blip r:embed="rId2"/>
          <a:stretch>
            <a:fillRect/>
          </a:stretch>
        </p:blipFill>
        <p:spPr>
          <a:xfrm>
            <a:off x="689987" y="1904686"/>
            <a:ext cx="3421069" cy="4217060"/>
          </a:xfrm>
          <a:prstGeom prst="rect">
            <a:avLst/>
          </a:prstGeom>
          <a:ln w="88900" cap="sq" cmpd="thickThin">
            <a:solidFill>
              <a:srgbClr val="000000"/>
            </a:solidFill>
            <a:prstDash val="solid"/>
            <a:miter lim="800000"/>
          </a:ln>
          <a:effectLst>
            <a:innerShdw blurRad="76200">
              <a:srgbClr val="000000"/>
            </a:innerShdw>
          </a:effectLst>
        </p:spPr>
      </p:pic>
      <p:pic>
        <p:nvPicPr>
          <p:cNvPr id="6" name="Picture 5">
            <a:extLst>
              <a:ext uri="{FF2B5EF4-FFF2-40B4-BE49-F238E27FC236}">
                <a16:creationId xmlns:a16="http://schemas.microsoft.com/office/drawing/2014/main" id="{34AE6B9A-213E-4EFC-9F6B-A1FD9E3AEA36}"/>
              </a:ext>
            </a:extLst>
          </p:cNvPr>
          <p:cNvPicPr>
            <a:picLocks noChangeAspect="1"/>
          </p:cNvPicPr>
          <p:nvPr/>
        </p:nvPicPr>
        <p:blipFill rotWithShape="1">
          <a:blip r:embed="rId3"/>
          <a:srcRect t="14876" b="15196"/>
          <a:stretch/>
        </p:blipFill>
        <p:spPr>
          <a:xfrm>
            <a:off x="3531516" y="2441751"/>
            <a:ext cx="2031534" cy="316467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16738543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Effect transition="in" filter="fade">
                                      <p:cBhvr>
                                        <p:cTn id="9" dur="500"/>
                                        <p:tgtEl>
                                          <p:spTgt spid="9"/>
                                        </p:tgtEl>
                                      </p:cBhvr>
                                    </p:animEffect>
                                  </p:childTnLst>
                                </p:cTn>
                              </p:par>
                            </p:childTnLst>
                          </p:cTn>
                        </p:par>
                        <p:par>
                          <p:cTn id="10" fill="hold">
                            <p:stCondLst>
                              <p:cond delay="500"/>
                            </p:stCondLst>
                            <p:childTnLst>
                              <p:par>
                                <p:cTn id="11" presetID="22" presetClass="entr" presetSubtype="4" fill="hold" nodeType="afterEffect">
                                  <p:stCondLst>
                                    <p:cond delay="100"/>
                                  </p:stCondLst>
                                  <p:childTnLst>
                                    <p:set>
                                      <p:cBhvr>
                                        <p:cTn id="12" dur="1" fill="hold">
                                          <p:stCondLst>
                                            <p:cond delay="0"/>
                                          </p:stCondLst>
                                        </p:cTn>
                                        <p:tgtEl>
                                          <p:spTgt spid="6"/>
                                        </p:tgtEl>
                                        <p:attrNameLst>
                                          <p:attrName>style.visibility</p:attrName>
                                        </p:attrNameLst>
                                      </p:cBhvr>
                                      <p:to>
                                        <p:strVal val="visible"/>
                                      </p:to>
                                    </p:set>
                                    <p:animEffect transition="in" filter="wipe(down)">
                                      <p:cBhvr>
                                        <p:cTn id="13" dur="13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14" presetClass="entr" presetSubtype="10" fill="hold" grpId="0"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randombar(horizontal)">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500" fill="hold"/>
                                        <p:tgtEl>
                                          <p:spTgt spid="10"/>
                                        </p:tgtEl>
                                        <p:attrNameLst>
                                          <p:attrName>ppt_x</p:attrName>
                                        </p:attrNameLst>
                                      </p:cBhvr>
                                      <p:tavLst>
                                        <p:tav tm="0">
                                          <p:val>
                                            <p:strVal val="#ppt_x"/>
                                          </p:val>
                                        </p:tav>
                                        <p:tav tm="100000">
                                          <p:val>
                                            <p:strVal val="#ppt_x"/>
                                          </p:val>
                                        </p:tav>
                                      </p:tavLst>
                                    </p:anim>
                                    <p:anim calcmode="lin" valueType="num">
                                      <p:cBhvr additive="base">
                                        <p:cTn id="2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Lst>
  </p:timing>
</p:sld>
</file>

<file path=ppt/slides/slide17.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76CB32-901A-4DA0-AA8A-9A7B5A88BFCD}"/>
              </a:ext>
            </a:extLst>
          </p:cNvPr>
          <p:cNvSpPr>
            <a:spLocks noGrp="1"/>
          </p:cNvSpPr>
          <p:nvPr>
            <p:ph type="title" idx="4294967295"/>
          </p:nvPr>
        </p:nvSpPr>
        <p:spPr>
          <a:xfrm>
            <a:off x="689986" y="534257"/>
            <a:ext cx="10611060" cy="934497"/>
          </a:xfrm>
        </p:spPr>
        <p:txBody>
          <a:bodyPr>
            <a:noAutofit/>
          </a:bodyPr>
          <a:lstStyle/>
          <a:p>
            <a:r>
              <a:rPr lang="en-US" sz="4400" dirty="0">
                <a:solidFill>
                  <a:schemeClr val="bg1"/>
                </a:solidFill>
                <a:latin typeface="Arial Rounded MT Bold" panose="020F0704030504030204" pitchFamily="34" charset="0"/>
              </a:rPr>
              <a:t>Family structure and values</a:t>
            </a:r>
          </a:p>
        </p:txBody>
      </p:sp>
      <p:sp>
        <p:nvSpPr>
          <p:cNvPr id="5" name="Rectangle 4">
            <a:extLst>
              <a:ext uri="{FF2B5EF4-FFF2-40B4-BE49-F238E27FC236}">
                <a16:creationId xmlns:a16="http://schemas.microsoft.com/office/drawing/2014/main" id="{91DCA28B-9D02-43AE-A3F8-AD054C458582}"/>
              </a:ext>
            </a:extLst>
          </p:cNvPr>
          <p:cNvSpPr/>
          <p:nvPr/>
        </p:nvSpPr>
        <p:spPr>
          <a:xfrm flipV="1">
            <a:off x="803867" y="1507254"/>
            <a:ext cx="10497179" cy="45719"/>
          </a:xfrm>
          <a:prstGeom prst="rect">
            <a:avLst/>
          </a:prstGeom>
          <a:solidFill>
            <a:srgbClr val="6868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Franklin Gothic Book" panose="020F0502020204030204"/>
              <a:ea typeface="宋体" panose="02010600030101010101" pitchFamily="2" charset="-122"/>
              <a:cs typeface="+mn-cs"/>
            </a:endParaRPr>
          </a:p>
        </p:txBody>
      </p:sp>
      <p:sp>
        <p:nvSpPr>
          <p:cNvPr id="10" name="TextBox 9">
            <a:extLst>
              <a:ext uri="{FF2B5EF4-FFF2-40B4-BE49-F238E27FC236}">
                <a16:creationId xmlns:a16="http://schemas.microsoft.com/office/drawing/2014/main" id="{E6D7A889-7D03-433C-AEC2-C8122A7986A5}"/>
              </a:ext>
            </a:extLst>
          </p:cNvPr>
          <p:cNvSpPr txBox="1"/>
          <p:nvPr/>
        </p:nvSpPr>
        <p:spPr>
          <a:xfrm>
            <a:off x="3611635" y="1990026"/>
            <a:ext cx="8026784" cy="403187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prstClr val="white"/>
                </a:solidFill>
                <a:effectLst/>
                <a:uLnTx/>
                <a:uFillTx/>
                <a:latin typeface="Arial" panose="020B0604020202020204" pitchFamily="34" charset="0"/>
                <a:ea typeface="宋体" panose="02010600030101010101" pitchFamily="2" charset="-122"/>
                <a:cs typeface="Arial" panose="020B0604020202020204" pitchFamily="34" charset="0"/>
              </a:rPr>
              <a:t>      The American family is </a:t>
            </a:r>
            <a:r>
              <a:rPr kumimoji="0" lang="en-US" altLang="zh-CN" sz="2800" b="0" i="1" u="none" strike="noStrike" kern="1200" cap="none" spc="0" normalizeH="0" baseline="0" noProof="0" dirty="0">
                <a:ln>
                  <a:noFill/>
                </a:ln>
                <a:solidFill>
                  <a:prstClr val="white"/>
                </a:solidFill>
                <a:effectLst/>
                <a:uLnTx/>
                <a:uFillTx/>
                <a:latin typeface="Times New Roman" panose="02020603050405020304" pitchFamily="18" charset="0"/>
                <a:ea typeface="宋体" panose="02010600030101010101" pitchFamily="2" charset="-122"/>
                <a:cs typeface="Times New Roman" panose="02020603050405020304" pitchFamily="18" charset="0"/>
              </a:rPr>
              <a:t>nuclear</a:t>
            </a:r>
            <a:r>
              <a:rPr kumimoji="0" lang="en-US" altLang="zh-CN" sz="2800" b="0" i="0" u="none" strike="noStrike" kern="1200" cap="none" spc="0" normalizeH="0" baseline="0" noProof="0" dirty="0">
                <a:ln>
                  <a:noFill/>
                </a:ln>
                <a:solidFill>
                  <a:prstClr val="white"/>
                </a:solidFill>
                <a:effectLst/>
                <a:uLnTx/>
                <a:uFillTx/>
                <a:latin typeface="Arial" panose="020B0604020202020204" pitchFamily="34" charset="0"/>
                <a:ea typeface="宋体" panose="02010600030101010101" pitchFamily="2" charset="-122"/>
                <a:cs typeface="Arial" panose="020B0604020202020204" pitchFamily="34" charset="0"/>
              </a:rPr>
              <a:t> consisting of parents and children.  Comparing the </a:t>
            </a:r>
            <a:r>
              <a:rPr kumimoji="0" lang="en-US" altLang="zh-CN" sz="2800" b="0" i="1" u="none" strike="noStrike" kern="1200" cap="none" spc="0" normalizeH="0" baseline="0" noProof="0" dirty="0">
                <a:ln>
                  <a:noFill/>
                </a:ln>
                <a:solidFill>
                  <a:prstClr val="white"/>
                </a:solidFill>
                <a:effectLst/>
                <a:uLnTx/>
                <a:uFillTx/>
                <a:latin typeface="Times New Roman" panose="02020603050405020304" pitchFamily="18" charset="0"/>
                <a:ea typeface="宋体" panose="02010600030101010101" pitchFamily="2" charset="-122"/>
                <a:cs typeface="Times New Roman" panose="02020603050405020304" pitchFamily="18" charset="0"/>
              </a:rPr>
              <a:t>extended</a:t>
            </a:r>
            <a:r>
              <a:rPr kumimoji="0" lang="en-US" altLang="zh-CN" sz="2800" b="0" i="0" u="none" strike="noStrike" kern="1200" cap="none" spc="0" normalizeH="0" baseline="0" noProof="0" dirty="0">
                <a:ln>
                  <a:noFill/>
                </a:ln>
                <a:solidFill>
                  <a:prstClr val="white"/>
                </a:solidFill>
                <a:effectLst/>
                <a:uLnTx/>
                <a:uFillTx/>
                <a:latin typeface="Arial" panose="020B0604020202020204" pitchFamily="34" charset="0"/>
                <a:ea typeface="宋体" panose="02010600030101010101" pitchFamily="2" charset="-122"/>
                <a:cs typeface="Arial" panose="020B0604020202020204" pitchFamily="34" charset="0"/>
              </a:rPr>
              <a:t> family, including grandparents, aunts, uncles, cousins, nephews and nieces, the </a:t>
            </a:r>
            <a:r>
              <a:rPr kumimoji="0" lang="en-US" altLang="zh-CN" sz="3200" b="0" i="1" u="none" strike="noStrike" kern="1200" cap="none" spc="0" normalizeH="0" baseline="0" noProof="0" dirty="0">
                <a:ln>
                  <a:noFill/>
                </a:ln>
                <a:solidFill>
                  <a:prstClr val="white"/>
                </a:solidFill>
                <a:effectLst/>
                <a:uLnTx/>
                <a:uFillTx/>
                <a:latin typeface="Times New Roman" panose="02020603050405020304" pitchFamily="18" charset="0"/>
                <a:ea typeface="宋体" panose="02010600030101010101" pitchFamily="2" charset="-122"/>
                <a:cs typeface="Times New Roman" panose="02020603050405020304" pitchFamily="18" charset="0"/>
              </a:rPr>
              <a:t>nuclear</a:t>
            </a:r>
            <a:r>
              <a:rPr kumimoji="0" lang="en-US" altLang="zh-CN" sz="2800" b="0" i="0" u="none" strike="noStrike" kern="1200" cap="none" spc="0" normalizeH="0" baseline="0" noProof="0" dirty="0">
                <a:ln>
                  <a:noFill/>
                </a:ln>
                <a:solidFill>
                  <a:prstClr val="white"/>
                </a:solidFill>
                <a:effectLst/>
                <a:uLnTx/>
                <a:uFillTx/>
                <a:latin typeface="Arial" panose="020B0604020202020204" pitchFamily="34" charset="0"/>
                <a:ea typeface="宋体" panose="02010600030101010101" pitchFamily="2" charset="-122"/>
                <a:cs typeface="Arial" panose="020B0604020202020204" pitchFamily="34" charset="0"/>
              </a:rPr>
              <a:t> family is the smallest family unit.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2800" b="0" i="0" u="none" strike="noStrike" kern="1200" cap="none" spc="0" normalizeH="0" baseline="0" noProof="0" dirty="0">
              <a:ln>
                <a:noFill/>
              </a:ln>
              <a:solidFill>
                <a:prstClr val="white"/>
              </a:solidFill>
              <a:effectLst/>
              <a:uLnTx/>
              <a:uFillTx/>
              <a:latin typeface="Arial" panose="020B0604020202020204" pitchFamily="34" charset="0"/>
              <a:ea typeface="宋体" panose="02010600030101010101" pitchFamily="2" charset="-122"/>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prstClr val="white"/>
                </a:solidFill>
                <a:effectLst/>
                <a:uLnTx/>
                <a:uFillTx/>
                <a:latin typeface="Arial" panose="020B0604020202020204" pitchFamily="34" charset="0"/>
                <a:ea typeface="宋体" panose="02010600030101010101" pitchFamily="2" charset="-122"/>
                <a:cs typeface="Arial" panose="020B0604020202020204" pitchFamily="34" charset="0"/>
              </a:rPr>
              <a:t>      The American family usually has its own separate residence</a:t>
            </a:r>
            <a:r>
              <a:rPr kumimoji="0" lang="en-US" altLang="zh-CN" sz="2400" b="0" i="0" u="none" strike="noStrike" kern="1200" cap="none" spc="0" normalizeH="0" baseline="0" noProof="0" dirty="0">
                <a:ln>
                  <a:noFill/>
                </a:ln>
                <a:solidFill>
                  <a:prstClr val="white"/>
                </a:solidFill>
                <a:effectLst/>
                <a:uLnTx/>
                <a:uFillTx/>
                <a:latin typeface="Arial" panose="020B0604020202020204" pitchFamily="34" charset="0"/>
                <a:ea typeface="宋体" panose="02010600030101010101" pitchFamily="2" charset="-122"/>
                <a:cs typeface="Arial" panose="020B0604020202020204" pitchFamily="34" charset="0"/>
              </a:rPr>
              <a:t>(</a:t>
            </a:r>
            <a:r>
              <a:rPr kumimoji="0" lang="zh-CN" altLang="en-US" sz="2000" b="0" i="0" u="none" strike="noStrike" kern="1200" cap="none" spc="0" normalizeH="0" baseline="0" noProof="0" dirty="0">
                <a:ln>
                  <a:noFill/>
                </a:ln>
                <a:solidFill>
                  <a:prstClr val="white"/>
                </a:solidFill>
                <a:effectLst/>
                <a:uLnTx/>
                <a:uFillTx/>
                <a:latin typeface="Microsoft YaHei" panose="020B0503020204020204" pitchFamily="34" charset="-122"/>
                <a:ea typeface="Microsoft YaHei" panose="020B0503020204020204" pitchFamily="34" charset="-122"/>
                <a:cs typeface="Arial" panose="020B0604020202020204" pitchFamily="34" charset="0"/>
              </a:rPr>
              <a:t>住处</a:t>
            </a:r>
            <a:r>
              <a:rPr kumimoji="0" lang="en-US" altLang="zh-CN" sz="2400" b="0" i="0" u="none" strike="noStrike" kern="1200" cap="none" spc="0" normalizeH="0" baseline="0" noProof="0" dirty="0">
                <a:ln>
                  <a:noFill/>
                </a:ln>
                <a:solidFill>
                  <a:prstClr val="white"/>
                </a:solidFill>
                <a:effectLst/>
                <a:uLnTx/>
                <a:uFillTx/>
                <a:latin typeface="Arial" panose="020B0604020202020204" pitchFamily="34" charset="0"/>
                <a:ea typeface="宋体" panose="02010600030101010101" pitchFamily="2" charset="-122"/>
                <a:cs typeface="Arial" panose="020B0604020202020204" pitchFamily="34" charset="0"/>
              </a:rPr>
              <a:t>)</a:t>
            </a:r>
            <a:r>
              <a:rPr kumimoji="0" lang="en-US" altLang="zh-CN" sz="2800" b="0" i="0" u="none" strike="noStrike" kern="1200" cap="none" spc="0" normalizeH="0" baseline="0" noProof="0" dirty="0">
                <a:ln>
                  <a:noFill/>
                </a:ln>
                <a:solidFill>
                  <a:prstClr val="white"/>
                </a:solidFill>
                <a:effectLst/>
                <a:uLnTx/>
                <a:uFillTx/>
                <a:latin typeface="Arial" panose="020B0604020202020204" pitchFamily="34" charset="0"/>
                <a:ea typeface="宋体" panose="02010600030101010101" pitchFamily="2" charset="-122"/>
                <a:cs typeface="Arial" panose="020B0604020202020204" pitchFamily="34" charset="0"/>
              </a:rPr>
              <a:t> and is economically independent of other family members.</a:t>
            </a:r>
          </a:p>
        </p:txBody>
      </p:sp>
      <p:pic>
        <p:nvPicPr>
          <p:cNvPr id="6" name="Picture 5">
            <a:extLst>
              <a:ext uri="{FF2B5EF4-FFF2-40B4-BE49-F238E27FC236}">
                <a16:creationId xmlns:a16="http://schemas.microsoft.com/office/drawing/2014/main" id="{D5B24053-16A6-431A-8110-9EA2BCA3EBC0}"/>
              </a:ext>
            </a:extLst>
          </p:cNvPr>
          <p:cNvPicPr>
            <a:picLocks noChangeAspect="1"/>
          </p:cNvPicPr>
          <p:nvPr/>
        </p:nvPicPr>
        <p:blipFill>
          <a:blip r:embed="rId2"/>
          <a:stretch>
            <a:fillRect/>
          </a:stretch>
        </p:blipFill>
        <p:spPr>
          <a:xfrm>
            <a:off x="918166" y="1673711"/>
            <a:ext cx="2167934" cy="4867997"/>
          </a:xfrm>
          <a:prstGeom prst="rect">
            <a:avLst/>
          </a:prstGeom>
        </p:spPr>
      </p:pic>
    </p:spTree>
    <p:extLst>
      <p:ext uri="{BB962C8B-B14F-4D97-AF65-F5344CB8AC3E}">
        <p14:creationId xmlns:p14="http://schemas.microsoft.com/office/powerpoint/2010/main" val="225837597"/>
      </p:ext>
    </p:extLst>
  </p:cSld>
  <p:clrMapOvr>
    <a:masterClrMapping/>
  </p:clrMapOvr>
  <p:transition>
    <p:push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anim calcmode="lin" valueType="num">
                                      <p:cBhvr>
                                        <p:cTn id="13" dur="500" fill="hold"/>
                                        <p:tgtEl>
                                          <p:spTgt spid="5"/>
                                        </p:tgtEl>
                                        <p:attrNameLst>
                                          <p:attrName>ppt_x</p:attrName>
                                        </p:attrNameLst>
                                      </p:cBhvr>
                                      <p:tavLst>
                                        <p:tav tm="0">
                                          <p:val>
                                            <p:strVal val="#ppt_x"/>
                                          </p:val>
                                        </p:tav>
                                        <p:tav tm="100000">
                                          <p:val>
                                            <p:strVal val="#ppt_x"/>
                                          </p:val>
                                        </p:tav>
                                      </p:tavLst>
                                    </p:anim>
                                    <p:anim calcmode="lin" valueType="num">
                                      <p:cBhvr>
                                        <p:cTn id="14" dur="5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barn(inVertical)">
                                      <p:cBhvr>
                                        <p:cTn id="19" dur="500"/>
                                        <p:tgtEl>
                                          <p:spTgt spid="6"/>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10">
                                            <p:txEl>
                                              <p:pRg st="0" end="0"/>
                                            </p:txEl>
                                          </p:spTgt>
                                        </p:tgtEl>
                                        <p:attrNameLst>
                                          <p:attrName>style.visibility</p:attrName>
                                        </p:attrNameLst>
                                      </p:cBhvr>
                                      <p:to>
                                        <p:strVal val="visible"/>
                                      </p:to>
                                    </p:set>
                                    <p:anim calcmode="lin" valueType="num">
                                      <p:cBhvr additive="base">
                                        <p:cTn id="24" dur="50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1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10">
                                            <p:txEl>
                                              <p:pRg st="2" end="2"/>
                                            </p:txEl>
                                          </p:spTgt>
                                        </p:tgtEl>
                                        <p:attrNameLst>
                                          <p:attrName>style.visibility</p:attrName>
                                        </p:attrNameLst>
                                      </p:cBhvr>
                                      <p:to>
                                        <p:strVal val="visible"/>
                                      </p:to>
                                    </p:set>
                                    <p:anim calcmode="lin" valueType="num">
                                      <p:cBhvr additive="base">
                                        <p:cTn id="30" dur="500" fill="hold"/>
                                        <p:tgtEl>
                                          <p:spTgt spid="10">
                                            <p:txEl>
                                              <p:pRg st="2" end="2"/>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10">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37" presetClass="exit" presetSubtype="0" fill="hold" nodeType="clickEffect">
                                  <p:stCondLst>
                                    <p:cond delay="0"/>
                                  </p:stCondLst>
                                  <p:childTnLst>
                                    <p:animEffect transition="out" filter="fade">
                                      <p:cBhvr>
                                        <p:cTn id="35" dur="1250"/>
                                        <p:tgtEl>
                                          <p:spTgt spid="6"/>
                                        </p:tgtEl>
                                      </p:cBhvr>
                                    </p:animEffect>
                                    <p:anim calcmode="lin" valueType="num">
                                      <p:cBhvr>
                                        <p:cTn id="36" dur="1250"/>
                                        <p:tgtEl>
                                          <p:spTgt spid="6"/>
                                        </p:tgtEl>
                                        <p:attrNameLst>
                                          <p:attrName>ppt_x</p:attrName>
                                        </p:attrNameLst>
                                      </p:cBhvr>
                                      <p:tavLst>
                                        <p:tav tm="0">
                                          <p:val>
                                            <p:strVal val="ppt_x"/>
                                          </p:val>
                                        </p:tav>
                                        <p:tav tm="100000">
                                          <p:val>
                                            <p:strVal val="ppt_x"/>
                                          </p:val>
                                        </p:tav>
                                      </p:tavLst>
                                    </p:anim>
                                    <p:anim calcmode="lin" valueType="num">
                                      <p:cBhvr>
                                        <p:cTn id="37" dur="125" decel="100000"/>
                                        <p:tgtEl>
                                          <p:spTgt spid="6"/>
                                        </p:tgtEl>
                                        <p:attrNameLst>
                                          <p:attrName>ppt_y</p:attrName>
                                        </p:attrNameLst>
                                      </p:cBhvr>
                                      <p:tavLst>
                                        <p:tav tm="0">
                                          <p:val>
                                            <p:strVal val="ppt_y"/>
                                          </p:val>
                                        </p:tav>
                                        <p:tav tm="100000">
                                          <p:val>
                                            <p:strVal val="ppt_y-.03"/>
                                          </p:val>
                                        </p:tav>
                                      </p:tavLst>
                                    </p:anim>
                                    <p:anim calcmode="lin" valueType="num">
                                      <p:cBhvr>
                                        <p:cTn id="38" dur="1125" accel="100000">
                                          <p:stCondLst>
                                            <p:cond delay="125"/>
                                          </p:stCondLst>
                                        </p:cTn>
                                        <p:tgtEl>
                                          <p:spTgt spid="6"/>
                                        </p:tgtEl>
                                        <p:attrNameLst>
                                          <p:attrName>ppt_y</p:attrName>
                                        </p:attrNameLst>
                                      </p:cBhvr>
                                      <p:tavLst>
                                        <p:tav tm="0">
                                          <p:val>
                                            <p:strVal val="ppt_y"/>
                                          </p:val>
                                        </p:tav>
                                        <p:tav tm="100000">
                                          <p:val>
                                            <p:strVal val="ppt_y+1"/>
                                          </p:val>
                                        </p:tav>
                                      </p:tavLst>
                                    </p:anim>
                                    <p:set>
                                      <p:cBhvr>
                                        <p:cTn id="39" dur="1" fill="hold">
                                          <p:stCondLst>
                                            <p:cond delay="1249"/>
                                          </p:stCondLst>
                                        </p:cTn>
                                        <p:tgtEl>
                                          <p:spTgt spid="6"/>
                                        </p:tgtEl>
                                        <p:attrNameLst>
                                          <p:attrName>style.visibility</p:attrName>
                                        </p:attrNameLst>
                                      </p:cBhvr>
                                      <p:to>
                                        <p:strVal val="hidden"/>
                                      </p:to>
                                    </p:set>
                                  </p:childTnLst>
                                </p:cTn>
                              </p:par>
                              <p:par>
                                <p:cTn id="40" presetID="37" presetClass="exit" presetSubtype="0" fill="hold" grpId="1" nodeType="withEffect">
                                  <p:stCondLst>
                                    <p:cond delay="0"/>
                                  </p:stCondLst>
                                  <p:childTnLst>
                                    <p:animEffect transition="out" filter="fade">
                                      <p:cBhvr>
                                        <p:cTn id="41" dur="1250"/>
                                        <p:tgtEl>
                                          <p:spTgt spid="10">
                                            <p:txEl>
                                              <p:pRg st="0" end="0"/>
                                            </p:txEl>
                                          </p:spTgt>
                                        </p:tgtEl>
                                      </p:cBhvr>
                                    </p:animEffect>
                                    <p:anim calcmode="lin" valueType="num">
                                      <p:cBhvr>
                                        <p:cTn id="42" dur="1250"/>
                                        <p:tgtEl>
                                          <p:spTgt spid="10">
                                            <p:txEl>
                                              <p:pRg st="0" end="0"/>
                                            </p:txEl>
                                          </p:spTgt>
                                        </p:tgtEl>
                                        <p:attrNameLst>
                                          <p:attrName>ppt_x</p:attrName>
                                        </p:attrNameLst>
                                      </p:cBhvr>
                                      <p:tavLst>
                                        <p:tav tm="0">
                                          <p:val>
                                            <p:strVal val="ppt_x"/>
                                          </p:val>
                                        </p:tav>
                                        <p:tav tm="100000">
                                          <p:val>
                                            <p:strVal val="ppt_x"/>
                                          </p:val>
                                        </p:tav>
                                      </p:tavLst>
                                    </p:anim>
                                    <p:anim calcmode="lin" valueType="num">
                                      <p:cBhvr>
                                        <p:cTn id="43" dur="125" decel="100000"/>
                                        <p:tgtEl>
                                          <p:spTgt spid="10">
                                            <p:txEl>
                                              <p:pRg st="0" end="0"/>
                                            </p:txEl>
                                          </p:spTgt>
                                        </p:tgtEl>
                                        <p:attrNameLst>
                                          <p:attrName>ppt_y</p:attrName>
                                        </p:attrNameLst>
                                      </p:cBhvr>
                                      <p:tavLst>
                                        <p:tav tm="0">
                                          <p:val>
                                            <p:strVal val="ppt_y"/>
                                          </p:val>
                                        </p:tav>
                                        <p:tav tm="100000">
                                          <p:val>
                                            <p:strVal val="ppt_y-.03"/>
                                          </p:val>
                                        </p:tav>
                                      </p:tavLst>
                                    </p:anim>
                                    <p:anim calcmode="lin" valueType="num">
                                      <p:cBhvr>
                                        <p:cTn id="44" dur="1125" accel="100000">
                                          <p:stCondLst>
                                            <p:cond delay="125"/>
                                          </p:stCondLst>
                                        </p:cTn>
                                        <p:tgtEl>
                                          <p:spTgt spid="10">
                                            <p:txEl>
                                              <p:pRg st="0" end="0"/>
                                            </p:txEl>
                                          </p:spTgt>
                                        </p:tgtEl>
                                        <p:attrNameLst>
                                          <p:attrName>ppt_y</p:attrName>
                                        </p:attrNameLst>
                                      </p:cBhvr>
                                      <p:tavLst>
                                        <p:tav tm="0">
                                          <p:val>
                                            <p:strVal val="ppt_y"/>
                                          </p:val>
                                        </p:tav>
                                        <p:tav tm="100000">
                                          <p:val>
                                            <p:strVal val="ppt_y+1"/>
                                          </p:val>
                                        </p:tav>
                                      </p:tavLst>
                                    </p:anim>
                                    <p:set>
                                      <p:cBhvr>
                                        <p:cTn id="45" dur="1" fill="hold">
                                          <p:stCondLst>
                                            <p:cond delay="1249"/>
                                          </p:stCondLst>
                                        </p:cTn>
                                        <p:tgtEl>
                                          <p:spTgt spid="10">
                                            <p:txEl>
                                              <p:pRg st="0" end="0"/>
                                            </p:txEl>
                                          </p:spTgt>
                                        </p:tgtEl>
                                        <p:attrNameLst>
                                          <p:attrName>style.visibility</p:attrName>
                                        </p:attrNameLst>
                                      </p:cBhvr>
                                      <p:to>
                                        <p:strVal val="hidden"/>
                                      </p:to>
                                    </p:set>
                                  </p:childTnLst>
                                </p:cTn>
                              </p:par>
                              <p:par>
                                <p:cTn id="46" presetID="37" presetClass="exit" presetSubtype="0" fill="hold" grpId="1" nodeType="withEffect">
                                  <p:stCondLst>
                                    <p:cond delay="0"/>
                                  </p:stCondLst>
                                  <p:childTnLst>
                                    <p:animEffect transition="out" filter="fade">
                                      <p:cBhvr>
                                        <p:cTn id="47" dur="1250"/>
                                        <p:tgtEl>
                                          <p:spTgt spid="10">
                                            <p:txEl>
                                              <p:pRg st="2" end="2"/>
                                            </p:txEl>
                                          </p:spTgt>
                                        </p:tgtEl>
                                      </p:cBhvr>
                                    </p:animEffect>
                                    <p:anim calcmode="lin" valueType="num">
                                      <p:cBhvr>
                                        <p:cTn id="48" dur="1250"/>
                                        <p:tgtEl>
                                          <p:spTgt spid="10">
                                            <p:txEl>
                                              <p:pRg st="2" end="2"/>
                                            </p:txEl>
                                          </p:spTgt>
                                        </p:tgtEl>
                                        <p:attrNameLst>
                                          <p:attrName>ppt_x</p:attrName>
                                        </p:attrNameLst>
                                      </p:cBhvr>
                                      <p:tavLst>
                                        <p:tav tm="0">
                                          <p:val>
                                            <p:strVal val="ppt_x"/>
                                          </p:val>
                                        </p:tav>
                                        <p:tav tm="100000">
                                          <p:val>
                                            <p:strVal val="ppt_x"/>
                                          </p:val>
                                        </p:tav>
                                      </p:tavLst>
                                    </p:anim>
                                    <p:anim calcmode="lin" valueType="num">
                                      <p:cBhvr>
                                        <p:cTn id="49" dur="125" decel="100000"/>
                                        <p:tgtEl>
                                          <p:spTgt spid="10">
                                            <p:txEl>
                                              <p:pRg st="2" end="2"/>
                                            </p:txEl>
                                          </p:spTgt>
                                        </p:tgtEl>
                                        <p:attrNameLst>
                                          <p:attrName>ppt_y</p:attrName>
                                        </p:attrNameLst>
                                      </p:cBhvr>
                                      <p:tavLst>
                                        <p:tav tm="0">
                                          <p:val>
                                            <p:strVal val="ppt_y"/>
                                          </p:val>
                                        </p:tav>
                                        <p:tav tm="100000">
                                          <p:val>
                                            <p:strVal val="ppt_y-.03"/>
                                          </p:val>
                                        </p:tav>
                                      </p:tavLst>
                                    </p:anim>
                                    <p:anim calcmode="lin" valueType="num">
                                      <p:cBhvr>
                                        <p:cTn id="50" dur="1125" accel="100000">
                                          <p:stCondLst>
                                            <p:cond delay="125"/>
                                          </p:stCondLst>
                                        </p:cTn>
                                        <p:tgtEl>
                                          <p:spTgt spid="10">
                                            <p:txEl>
                                              <p:pRg st="2" end="2"/>
                                            </p:txEl>
                                          </p:spTgt>
                                        </p:tgtEl>
                                        <p:attrNameLst>
                                          <p:attrName>ppt_y</p:attrName>
                                        </p:attrNameLst>
                                      </p:cBhvr>
                                      <p:tavLst>
                                        <p:tav tm="0">
                                          <p:val>
                                            <p:strVal val="ppt_y"/>
                                          </p:val>
                                        </p:tav>
                                        <p:tav tm="100000">
                                          <p:val>
                                            <p:strVal val="ppt_y+1"/>
                                          </p:val>
                                        </p:tav>
                                      </p:tavLst>
                                    </p:anim>
                                    <p:set>
                                      <p:cBhvr>
                                        <p:cTn id="51" dur="1" fill="hold">
                                          <p:stCondLst>
                                            <p:cond delay="1249"/>
                                          </p:stCondLst>
                                        </p:cTn>
                                        <p:tgtEl>
                                          <p:spTgt spid="10">
                                            <p:txEl>
                                              <p:pRg st="2" end="2"/>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animBg="1"/>
      <p:bldP spid="10" grpId="0" build="p"/>
      <p:bldP spid="10" grpId="1" uiExpand="1" build="p"/>
    </p:bldLst>
  </p:timing>
</p:sld>
</file>

<file path=ppt/slides/slide18.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76CB32-901A-4DA0-AA8A-9A7B5A88BFCD}"/>
              </a:ext>
            </a:extLst>
          </p:cNvPr>
          <p:cNvSpPr>
            <a:spLocks noGrp="1"/>
          </p:cNvSpPr>
          <p:nvPr>
            <p:ph type="title" idx="4294967295"/>
          </p:nvPr>
        </p:nvSpPr>
        <p:spPr>
          <a:xfrm>
            <a:off x="689986" y="531354"/>
            <a:ext cx="10611060" cy="934497"/>
          </a:xfrm>
        </p:spPr>
        <p:txBody>
          <a:bodyPr>
            <a:noAutofit/>
          </a:bodyPr>
          <a:lstStyle/>
          <a:p>
            <a:r>
              <a:rPr lang="en-US" sz="4400" dirty="0">
                <a:solidFill>
                  <a:schemeClr val="bg1"/>
                </a:solidFill>
                <a:latin typeface="Arial Rounded MT Bold" panose="020F0704030504030204" pitchFamily="34" charset="0"/>
              </a:rPr>
              <a:t>Family structure and values</a:t>
            </a:r>
          </a:p>
        </p:txBody>
      </p:sp>
      <p:sp>
        <p:nvSpPr>
          <p:cNvPr id="5" name="Rectangle 4">
            <a:extLst>
              <a:ext uri="{FF2B5EF4-FFF2-40B4-BE49-F238E27FC236}">
                <a16:creationId xmlns:a16="http://schemas.microsoft.com/office/drawing/2014/main" id="{91DCA28B-9D02-43AE-A3F8-AD054C458582}"/>
              </a:ext>
            </a:extLst>
          </p:cNvPr>
          <p:cNvSpPr/>
          <p:nvPr/>
        </p:nvSpPr>
        <p:spPr>
          <a:xfrm flipV="1">
            <a:off x="803867" y="1507254"/>
            <a:ext cx="10497179" cy="45719"/>
          </a:xfrm>
          <a:prstGeom prst="rect">
            <a:avLst/>
          </a:prstGeom>
          <a:solidFill>
            <a:srgbClr val="6868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Franklin Gothic Book" panose="020F0502020204030204"/>
              <a:ea typeface="宋体" panose="02010600030101010101" pitchFamily="2" charset="-122"/>
              <a:cs typeface="+mn-cs"/>
            </a:endParaRPr>
          </a:p>
        </p:txBody>
      </p:sp>
      <p:sp>
        <p:nvSpPr>
          <p:cNvPr id="10" name="TextBox 9">
            <a:extLst>
              <a:ext uri="{FF2B5EF4-FFF2-40B4-BE49-F238E27FC236}">
                <a16:creationId xmlns:a16="http://schemas.microsoft.com/office/drawing/2014/main" id="{E6D7A889-7D03-433C-AEC2-C8122A7986A5}"/>
              </a:ext>
            </a:extLst>
          </p:cNvPr>
          <p:cNvSpPr txBox="1"/>
          <p:nvPr/>
        </p:nvSpPr>
        <p:spPr>
          <a:xfrm>
            <a:off x="4351234" y="2941389"/>
            <a:ext cx="7699837" cy="230832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prstClr val="white"/>
                </a:solidFill>
                <a:effectLst/>
                <a:uLnTx/>
                <a:uFillTx/>
                <a:latin typeface="Arial" panose="020B0604020202020204" pitchFamily="34" charset="0"/>
                <a:ea typeface="宋体" panose="02010600030101010101" pitchFamily="2" charset="-122"/>
                <a:cs typeface="Arial" panose="020B0604020202020204" pitchFamily="34" charset="0"/>
              </a:rPr>
              <a:t>   Men went out to work and earn money, while women stayed at home, raising children and doing housework.  And the whole family was administered by a </a:t>
            </a:r>
            <a:r>
              <a:rPr kumimoji="0" lang="en-US" altLang="zh-CN" sz="3200" b="0" i="1" u="none" strike="noStrike" kern="1200" cap="none" spc="0" normalizeH="0" baseline="0" noProof="0" dirty="0">
                <a:ln>
                  <a:noFill/>
                </a:ln>
                <a:solidFill>
                  <a:prstClr val="white"/>
                </a:solidFill>
                <a:effectLst/>
                <a:uLnTx/>
                <a:uFillTx/>
                <a:latin typeface="Times New Roman" panose="02020603050405020304" pitchFamily="18" charset="0"/>
                <a:ea typeface="宋体" panose="02010600030101010101" pitchFamily="2" charset="-122"/>
                <a:cs typeface="Times New Roman" panose="02020603050405020304" pitchFamily="18" charset="0"/>
              </a:rPr>
              <a:t>patriarch</a:t>
            </a:r>
            <a:r>
              <a:rPr kumimoji="0" lang="en-US" altLang="zh-CN" sz="3200" b="0" i="0" u="none" strike="noStrike" kern="1200" cap="none" spc="0" normalizeH="0" baseline="0" noProof="0" dirty="0">
                <a:ln>
                  <a:noFill/>
                </a:ln>
                <a:solidFill>
                  <a:prstClr val="white"/>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r>
              <a:rPr kumimoji="0" lang="zh-CN" altLang="en-US" sz="2400" b="0" i="0" u="none" strike="noStrike" kern="1200" cap="none" spc="0" normalizeH="0" baseline="0" noProof="0" dirty="0">
                <a:ln>
                  <a:noFill/>
                </a:ln>
                <a:solidFill>
                  <a:prstClr val="white"/>
                </a:solidFill>
                <a:effectLst/>
                <a:uLnTx/>
                <a:uFillTx/>
                <a:latin typeface="Times New Roman" panose="02020603050405020304" pitchFamily="18" charset="0"/>
                <a:ea typeface="宋体" panose="02010600030101010101" pitchFamily="2" charset="-122"/>
                <a:cs typeface="Times New Roman" panose="02020603050405020304" pitchFamily="18" charset="0"/>
              </a:rPr>
              <a:t>家长</a:t>
            </a:r>
            <a:r>
              <a:rPr kumimoji="0" lang="en-US" altLang="zh-CN" sz="3200" b="0" i="0" u="none" strike="noStrike" kern="1200" cap="none" spc="0" normalizeH="0" baseline="0" noProof="0" dirty="0">
                <a:ln>
                  <a:noFill/>
                </a:ln>
                <a:solidFill>
                  <a:prstClr val="white"/>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sz="2800" b="0" i="0" u="none" strike="noStrike" kern="1200" cap="none" spc="0" normalizeH="0" baseline="0" noProof="0" dirty="0">
                <a:ln>
                  <a:noFill/>
                </a:ln>
                <a:solidFill>
                  <a:prstClr val="white"/>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r>
              <a:rPr kumimoji="0" lang="en-US" altLang="zh-CN" sz="2800" b="0" i="0" u="none" strike="noStrike" kern="1200" cap="none" spc="0" normalizeH="0" baseline="0" noProof="0" dirty="0">
                <a:ln>
                  <a:noFill/>
                </a:ln>
                <a:solidFill>
                  <a:prstClr val="white"/>
                </a:solidFill>
                <a:effectLst/>
                <a:uLnTx/>
                <a:uFillTx/>
                <a:latin typeface="Arial" panose="020B0604020202020204" pitchFamily="34" charset="0"/>
                <a:ea typeface="宋体" panose="02010600030101010101" pitchFamily="2" charset="-122"/>
                <a:cs typeface="Arial" panose="020B0604020202020204" pitchFamily="34" charset="0"/>
              </a:rPr>
              <a:t>(usually a man) of noble character and high prestige. </a:t>
            </a:r>
            <a:endParaRPr kumimoji="0" lang="zh-CN" altLang="en-US" sz="2800" b="0" i="0" u="none" strike="noStrike" kern="1200" cap="none" spc="0" normalizeH="0" baseline="0" noProof="0" dirty="0">
              <a:ln>
                <a:noFill/>
              </a:ln>
              <a:solidFill>
                <a:prstClr val="white"/>
              </a:solidFill>
              <a:effectLst/>
              <a:uLnTx/>
              <a:uFillTx/>
              <a:latin typeface="Arial" panose="020B0604020202020204" pitchFamily="34" charset="0"/>
              <a:ea typeface="宋体" panose="02010600030101010101" pitchFamily="2" charset="-122"/>
              <a:cs typeface="Arial" panose="020B0604020202020204" pitchFamily="34" charset="0"/>
            </a:endParaRPr>
          </a:p>
        </p:txBody>
      </p:sp>
      <p:pic>
        <p:nvPicPr>
          <p:cNvPr id="4" name="Picture 3">
            <a:extLst>
              <a:ext uri="{FF2B5EF4-FFF2-40B4-BE49-F238E27FC236}">
                <a16:creationId xmlns:a16="http://schemas.microsoft.com/office/drawing/2014/main" id="{33D4753C-4035-4C16-884F-EC31E2621F3C}"/>
              </a:ext>
            </a:extLst>
          </p:cNvPr>
          <p:cNvPicPr>
            <a:picLocks noChangeAspect="1"/>
          </p:cNvPicPr>
          <p:nvPr/>
        </p:nvPicPr>
        <p:blipFill>
          <a:blip r:embed="rId2"/>
          <a:stretch>
            <a:fillRect/>
          </a:stretch>
        </p:blipFill>
        <p:spPr>
          <a:xfrm>
            <a:off x="803867" y="1971675"/>
            <a:ext cx="3186982" cy="4247752"/>
          </a:xfrm>
          <a:prstGeom prst="rect">
            <a:avLst/>
          </a:prstGeom>
        </p:spPr>
      </p:pic>
      <p:sp>
        <p:nvSpPr>
          <p:cNvPr id="9" name="TextBox 8">
            <a:extLst>
              <a:ext uri="{FF2B5EF4-FFF2-40B4-BE49-F238E27FC236}">
                <a16:creationId xmlns:a16="http://schemas.microsoft.com/office/drawing/2014/main" id="{01AC69BC-229F-420A-89B1-F6CB1D97ECCA}"/>
              </a:ext>
            </a:extLst>
          </p:cNvPr>
          <p:cNvSpPr txBox="1"/>
          <p:nvPr/>
        </p:nvSpPr>
        <p:spPr>
          <a:xfrm>
            <a:off x="5032170" y="2972166"/>
            <a:ext cx="6097978" cy="224676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prstClr val="white"/>
                </a:solidFill>
                <a:effectLst/>
                <a:uLnTx/>
                <a:uFillTx/>
                <a:latin typeface="Arial" panose="020B0604020202020204" pitchFamily="34" charset="0"/>
                <a:ea typeface="宋体" panose="02010600030101010101" pitchFamily="2" charset="-122"/>
                <a:cs typeface="Arial" panose="020B0604020202020204" pitchFamily="34" charset="0"/>
              </a:rPr>
              <a:t>  In the past the Chinese family was large, which concluded several small individual families. Altogether there could even be about 10 people living in one large household. </a:t>
            </a:r>
          </a:p>
        </p:txBody>
      </p:sp>
    </p:spTree>
    <p:extLst>
      <p:ext uri="{BB962C8B-B14F-4D97-AF65-F5344CB8AC3E}">
        <p14:creationId xmlns:p14="http://schemas.microsoft.com/office/powerpoint/2010/main" val="272723914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anim calcmode="lin" valueType="num">
                                      <p:cBhvr>
                                        <p:cTn id="13" dur="500" fill="hold"/>
                                        <p:tgtEl>
                                          <p:spTgt spid="9"/>
                                        </p:tgtEl>
                                        <p:attrNameLst>
                                          <p:attrName>ppt_x</p:attrName>
                                        </p:attrNameLst>
                                      </p:cBhvr>
                                      <p:tavLst>
                                        <p:tav tm="0">
                                          <p:val>
                                            <p:strVal val="#ppt_x"/>
                                          </p:val>
                                        </p:tav>
                                        <p:tav tm="100000">
                                          <p:val>
                                            <p:strVal val="#ppt_x"/>
                                          </p:val>
                                        </p:tav>
                                      </p:tavLst>
                                    </p:anim>
                                    <p:anim calcmode="lin" valueType="num">
                                      <p:cBhvr>
                                        <p:cTn id="14" dur="5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xit" presetSubtype="4" fill="hold" grpId="1" nodeType="clickEffect">
                                  <p:stCondLst>
                                    <p:cond delay="0"/>
                                  </p:stCondLst>
                                  <p:childTnLst>
                                    <p:animEffect transition="out" filter="wipe(down)">
                                      <p:cBhvr>
                                        <p:cTn id="18" dur="500"/>
                                        <p:tgtEl>
                                          <p:spTgt spid="9"/>
                                        </p:tgtEl>
                                      </p:cBhvr>
                                    </p:animEffect>
                                    <p:set>
                                      <p:cBhvr>
                                        <p:cTn id="19" dur="1" fill="hold">
                                          <p:stCondLst>
                                            <p:cond delay="499"/>
                                          </p:stCondLst>
                                        </p:cTn>
                                        <p:tgtEl>
                                          <p:spTgt spid="9"/>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10"/>
                                        </p:tgtEl>
                                        <p:attrNameLst>
                                          <p:attrName>style.visibility</p:attrName>
                                        </p:attrNameLst>
                                      </p:cBhvr>
                                      <p:to>
                                        <p:strVal val="visible"/>
                                      </p:to>
                                    </p:set>
                                    <p:anim calcmode="lin" valueType="num">
                                      <p:cBhvr additive="base">
                                        <p:cTn id="24" dur="500" fill="hold"/>
                                        <p:tgtEl>
                                          <p:spTgt spid="10"/>
                                        </p:tgtEl>
                                        <p:attrNameLst>
                                          <p:attrName>ppt_x</p:attrName>
                                        </p:attrNameLst>
                                      </p:cBhvr>
                                      <p:tavLst>
                                        <p:tav tm="0">
                                          <p:val>
                                            <p:strVal val="#ppt_x"/>
                                          </p:val>
                                        </p:tav>
                                        <p:tav tm="100000">
                                          <p:val>
                                            <p:strVal val="#ppt_x"/>
                                          </p:val>
                                        </p:tav>
                                      </p:tavLst>
                                    </p:anim>
                                    <p:anim calcmode="lin" valueType="num">
                                      <p:cBhvr additive="base">
                                        <p:cTn id="25"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9" grpId="0"/>
      <p:bldP spid="9" grpId="1"/>
    </p:bldLst>
  </p:timing>
</p:sld>
</file>

<file path=ppt/slides/slide19.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76CB32-901A-4DA0-AA8A-9A7B5A88BFCD}"/>
              </a:ext>
            </a:extLst>
          </p:cNvPr>
          <p:cNvSpPr>
            <a:spLocks noGrp="1"/>
          </p:cNvSpPr>
          <p:nvPr>
            <p:ph type="title" idx="4294967295"/>
          </p:nvPr>
        </p:nvSpPr>
        <p:spPr>
          <a:xfrm>
            <a:off x="790470" y="469164"/>
            <a:ext cx="10611060" cy="934497"/>
          </a:xfrm>
        </p:spPr>
        <p:txBody>
          <a:bodyPr>
            <a:noAutofit/>
          </a:bodyPr>
          <a:lstStyle/>
          <a:p>
            <a:r>
              <a:rPr lang="en-US" sz="4400" dirty="0">
                <a:solidFill>
                  <a:schemeClr val="bg1"/>
                </a:solidFill>
                <a:latin typeface="Arial Rounded MT Bold" panose="020F0704030504030204" pitchFamily="34" charset="0"/>
              </a:rPr>
              <a:t>Life styles</a:t>
            </a:r>
          </a:p>
        </p:txBody>
      </p:sp>
      <p:sp>
        <p:nvSpPr>
          <p:cNvPr id="5" name="Rectangle 4">
            <a:extLst>
              <a:ext uri="{FF2B5EF4-FFF2-40B4-BE49-F238E27FC236}">
                <a16:creationId xmlns:a16="http://schemas.microsoft.com/office/drawing/2014/main" id="{91DCA28B-9D02-43AE-A3F8-AD054C458582}"/>
              </a:ext>
            </a:extLst>
          </p:cNvPr>
          <p:cNvSpPr/>
          <p:nvPr/>
        </p:nvSpPr>
        <p:spPr>
          <a:xfrm flipV="1">
            <a:off x="803867" y="1507254"/>
            <a:ext cx="10497179" cy="45719"/>
          </a:xfrm>
          <a:prstGeom prst="rect">
            <a:avLst/>
          </a:prstGeom>
          <a:solidFill>
            <a:srgbClr val="6868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Franklin Gothic Book" panose="020F0502020204030204"/>
              <a:ea typeface="宋体" panose="02010600030101010101" pitchFamily="2" charset="-122"/>
              <a:cs typeface="+mn-cs"/>
            </a:endParaRPr>
          </a:p>
        </p:txBody>
      </p:sp>
      <p:sp>
        <p:nvSpPr>
          <p:cNvPr id="10" name="TextBox 9">
            <a:extLst>
              <a:ext uri="{FF2B5EF4-FFF2-40B4-BE49-F238E27FC236}">
                <a16:creationId xmlns:a16="http://schemas.microsoft.com/office/drawing/2014/main" id="{E6D7A889-7D03-433C-AEC2-C8122A7986A5}"/>
              </a:ext>
            </a:extLst>
          </p:cNvPr>
          <p:cNvSpPr txBox="1"/>
          <p:nvPr/>
        </p:nvSpPr>
        <p:spPr>
          <a:xfrm>
            <a:off x="903887" y="3101007"/>
            <a:ext cx="10224090" cy="132343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b="0" i="0" u="none" strike="noStrike" kern="1200" cap="none" spc="0" normalizeH="0" baseline="0" noProof="0" dirty="0">
                <a:ln>
                  <a:noFill/>
                </a:ln>
                <a:solidFill>
                  <a:prstClr val="white"/>
                </a:solidFill>
                <a:effectLst/>
                <a:uLnTx/>
                <a:uFillTx/>
                <a:latin typeface="Times New Roman" panose="02020603050405020304" pitchFamily="18" charset="0"/>
                <a:ea typeface="宋体" panose="02010600030101010101" pitchFamily="2" charset="-122"/>
                <a:cs typeface="Times New Roman" panose="02020603050405020304" pitchFamily="18" charset="0"/>
              </a:rPr>
              <a:t>“Satisfied by the way things are going in my life these days”</a:t>
            </a:r>
          </a:p>
        </p:txBody>
      </p:sp>
      <p:sp>
        <p:nvSpPr>
          <p:cNvPr id="4" name="TextBox 3">
            <a:extLst>
              <a:ext uri="{FF2B5EF4-FFF2-40B4-BE49-F238E27FC236}">
                <a16:creationId xmlns:a16="http://schemas.microsoft.com/office/drawing/2014/main" id="{9F1388ED-4277-45F0-AB87-3A996B1DC030}"/>
              </a:ext>
            </a:extLst>
          </p:cNvPr>
          <p:cNvSpPr txBox="1"/>
          <p:nvPr/>
        </p:nvSpPr>
        <p:spPr>
          <a:xfrm>
            <a:off x="3806261" y="1910696"/>
            <a:ext cx="6160168" cy="415498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8800" b="0" i="0" u="none" strike="noStrike" kern="1200" cap="none" spc="0" normalizeH="0" baseline="0" noProof="0" dirty="0">
                <a:ln>
                  <a:noFill/>
                </a:ln>
                <a:solidFill>
                  <a:prstClr val="white"/>
                </a:solidFill>
                <a:effectLst/>
                <a:uLnTx/>
                <a:uFillTx/>
                <a:latin typeface="Arial Rounded MT Bold" panose="020F0704030504030204" pitchFamily="34" charset="0"/>
                <a:ea typeface="宋体" panose="02010600030101010101" pitchFamily="2" charset="-122"/>
                <a:cs typeface="+mn-cs"/>
              </a:rPr>
              <a:t>What’s your opinion?</a:t>
            </a:r>
            <a:endParaRPr kumimoji="0" lang="zh-CN" altLang="en-US" sz="8800" b="0" i="0" u="none" strike="noStrike" kern="1200" cap="none" spc="0" normalizeH="0" baseline="0" noProof="0" dirty="0">
              <a:ln>
                <a:noFill/>
              </a:ln>
              <a:solidFill>
                <a:prstClr val="white"/>
              </a:solidFill>
              <a:effectLst/>
              <a:uLnTx/>
              <a:uFillTx/>
              <a:latin typeface="Arial Rounded MT Bold" panose="020F0704030504030204" pitchFamily="34" charset="0"/>
              <a:ea typeface="宋体" panose="02010600030101010101" pitchFamily="2" charset="-122"/>
              <a:cs typeface="+mn-cs"/>
            </a:endParaRPr>
          </a:p>
        </p:txBody>
      </p:sp>
      <p:sp>
        <p:nvSpPr>
          <p:cNvPr id="9" name="TextBox 8">
            <a:extLst>
              <a:ext uri="{FF2B5EF4-FFF2-40B4-BE49-F238E27FC236}">
                <a16:creationId xmlns:a16="http://schemas.microsoft.com/office/drawing/2014/main" id="{2D7A8811-6BA3-41B3-84D6-4B65211BEDF1}"/>
              </a:ext>
            </a:extLst>
          </p:cNvPr>
          <p:cNvSpPr txBox="1"/>
          <p:nvPr/>
        </p:nvSpPr>
        <p:spPr>
          <a:xfrm>
            <a:off x="1015934" y="3282499"/>
            <a:ext cx="10224090"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b="0" i="0" u="none" strike="noStrike" kern="1200" cap="none" spc="0" normalizeH="0" baseline="0" noProof="0" dirty="0">
                <a:ln>
                  <a:noFill/>
                </a:ln>
                <a:solidFill>
                  <a:prstClr val="white"/>
                </a:solidFill>
                <a:effectLst/>
                <a:uLnTx/>
                <a:uFillTx/>
                <a:latin typeface="Times New Roman" panose="02020603050405020304" pitchFamily="18" charset="0"/>
                <a:ea typeface="宋体" panose="02010600030101010101" pitchFamily="2" charset="-122"/>
                <a:cs typeface="Times New Roman" panose="02020603050405020304" pitchFamily="18" charset="0"/>
              </a:rPr>
              <a:t>“Live in the same town in the rest of my life”</a:t>
            </a:r>
          </a:p>
        </p:txBody>
      </p:sp>
      <p:sp>
        <p:nvSpPr>
          <p:cNvPr id="11" name="TextBox 10">
            <a:extLst>
              <a:ext uri="{FF2B5EF4-FFF2-40B4-BE49-F238E27FC236}">
                <a16:creationId xmlns:a16="http://schemas.microsoft.com/office/drawing/2014/main" id="{41622B38-B9C6-4D73-B517-C8CE40CAE153}"/>
              </a:ext>
            </a:extLst>
          </p:cNvPr>
          <p:cNvSpPr txBox="1"/>
          <p:nvPr/>
        </p:nvSpPr>
        <p:spPr>
          <a:xfrm>
            <a:off x="899088" y="3073070"/>
            <a:ext cx="10224090" cy="132343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b="0" i="0" u="none" strike="noStrike" kern="1200" cap="none" spc="0" normalizeH="0" baseline="0" noProof="0" dirty="0">
                <a:ln>
                  <a:noFill/>
                </a:ln>
                <a:solidFill>
                  <a:prstClr val="white"/>
                </a:solidFill>
                <a:effectLst/>
                <a:uLnTx/>
                <a:uFillTx/>
                <a:latin typeface="Times New Roman" panose="02020603050405020304" pitchFamily="18" charset="0"/>
                <a:ea typeface="宋体" panose="02010600030101010101" pitchFamily="2" charset="-122"/>
                <a:cs typeface="Times New Roman" panose="02020603050405020304" pitchFamily="18" charset="0"/>
              </a:rPr>
              <a:t>“Dread about the future, wish to know how to relax”</a:t>
            </a:r>
          </a:p>
        </p:txBody>
      </p:sp>
      <p:sp>
        <p:nvSpPr>
          <p:cNvPr id="12" name="TextBox 11">
            <a:extLst>
              <a:ext uri="{FF2B5EF4-FFF2-40B4-BE49-F238E27FC236}">
                <a16:creationId xmlns:a16="http://schemas.microsoft.com/office/drawing/2014/main" id="{65F491E6-6308-4AFA-A6A7-253EE6C7FC00}"/>
              </a:ext>
            </a:extLst>
          </p:cNvPr>
          <p:cNvSpPr txBox="1"/>
          <p:nvPr/>
        </p:nvSpPr>
        <p:spPr>
          <a:xfrm>
            <a:off x="853783" y="3156478"/>
            <a:ext cx="10224090" cy="193899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b="0" i="0" u="none" strike="noStrike" kern="1200" cap="none" spc="0" normalizeH="0" baseline="0" noProof="0" dirty="0">
                <a:ln>
                  <a:noFill/>
                </a:ln>
                <a:solidFill>
                  <a:prstClr val="white"/>
                </a:solidFill>
                <a:effectLst/>
                <a:uLnTx/>
                <a:uFillTx/>
                <a:latin typeface="Times New Roman" panose="02020603050405020304" pitchFamily="18" charset="0"/>
                <a:ea typeface="宋体" panose="02010600030101010101" pitchFamily="2" charset="-122"/>
                <a:cs typeface="Times New Roman" panose="02020603050405020304" pitchFamily="18" charset="0"/>
              </a:rPr>
              <a:t>“I like to visit places that are totally different from my home”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4000" b="0" i="0" u="none" strike="noStrike" kern="1200" cap="none" spc="0" normalizeH="0" baseline="0" noProof="0" dirty="0">
              <a:ln>
                <a:noFill/>
              </a:ln>
              <a:solidFill>
                <a:prstClr val="white"/>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13" name="TextBox 12">
            <a:extLst>
              <a:ext uri="{FF2B5EF4-FFF2-40B4-BE49-F238E27FC236}">
                <a16:creationId xmlns:a16="http://schemas.microsoft.com/office/drawing/2014/main" id="{CC5ACC90-AC4E-46C1-ADBE-ACF0AFDBBCAF}"/>
              </a:ext>
            </a:extLst>
          </p:cNvPr>
          <p:cNvSpPr txBox="1"/>
          <p:nvPr/>
        </p:nvSpPr>
        <p:spPr>
          <a:xfrm>
            <a:off x="1003408" y="3220139"/>
            <a:ext cx="10224090"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b="0" i="0" u="none" strike="noStrike" kern="1200" cap="none" spc="0" normalizeH="0" baseline="0" noProof="0" dirty="0">
                <a:ln>
                  <a:noFill/>
                </a:ln>
                <a:solidFill>
                  <a:prstClr val="white"/>
                </a:solidFill>
                <a:effectLst/>
                <a:uLnTx/>
                <a:uFillTx/>
                <a:latin typeface="Times New Roman" panose="02020603050405020304" pitchFamily="18" charset="0"/>
                <a:ea typeface="宋体" panose="02010600030101010101" pitchFamily="2" charset="-122"/>
                <a:cs typeface="Times New Roman" panose="02020603050405020304" pitchFamily="18" charset="0"/>
              </a:rPr>
              <a:t>“Dressing well is an important part of my </a:t>
            </a:r>
            <a:r>
              <a:rPr kumimoji="0" lang="en-US" altLang="zh-CN" sz="4000" b="0" i="0" u="none" strike="noStrike" kern="1200" cap="none" spc="0" normalizeH="0" baseline="0" noProof="0" dirty="0" err="1">
                <a:ln>
                  <a:noFill/>
                </a:ln>
                <a:solidFill>
                  <a:prstClr val="white"/>
                </a:solidFill>
                <a:effectLst/>
                <a:uLnTx/>
                <a:uFillTx/>
                <a:latin typeface="Times New Roman" panose="02020603050405020304" pitchFamily="18" charset="0"/>
                <a:ea typeface="宋体" panose="02010600030101010101" pitchFamily="2" charset="-122"/>
                <a:cs typeface="Times New Roman" panose="02020603050405020304" pitchFamily="18" charset="0"/>
              </a:rPr>
              <a:t>lif</a:t>
            </a:r>
            <a:r>
              <a:rPr kumimoji="0" lang="en-US" altLang="zh-CN" sz="4000" b="0" i="0" u="none" strike="noStrike" kern="1200" cap="none" spc="0" normalizeH="0" baseline="0" noProof="0" dirty="0">
                <a:ln>
                  <a:noFill/>
                </a:ln>
                <a:solidFill>
                  <a:prstClr val="white"/>
                </a:solidFill>
                <a:effectLst/>
                <a:uLnTx/>
                <a:uFillTx/>
                <a:latin typeface="Times New Roman" panose="02020603050405020304" pitchFamily="18" charset="0"/>
                <a:ea typeface="宋体" panose="02010600030101010101" pitchFamily="2" charset="-122"/>
                <a:cs typeface="Times New Roman" panose="02020603050405020304" pitchFamily="18" charset="0"/>
              </a:rPr>
              <a:t>e”</a:t>
            </a:r>
          </a:p>
        </p:txBody>
      </p:sp>
    </p:spTree>
    <p:extLst>
      <p:ext uri="{BB962C8B-B14F-4D97-AF65-F5344CB8AC3E}">
        <p14:creationId xmlns:p14="http://schemas.microsoft.com/office/powerpoint/2010/main" val="2474629856"/>
      </p:ext>
    </p:extLst>
  </p:cSld>
  <p:clrMapOvr>
    <a:masterClrMapping/>
  </p:clrMapOvr>
  <p:transition>
    <p:push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anim calcmode="lin" valueType="num">
                                      <p:cBhvr>
                                        <p:cTn id="8" dur="500" fill="hold"/>
                                        <p:tgtEl>
                                          <p:spTgt spid="5"/>
                                        </p:tgtEl>
                                        <p:attrNameLst>
                                          <p:attrName>ppt_x</p:attrName>
                                        </p:attrNameLst>
                                      </p:cBhvr>
                                      <p:tavLst>
                                        <p:tav tm="0">
                                          <p:val>
                                            <p:strVal val="#ppt_x"/>
                                          </p:val>
                                        </p:tav>
                                        <p:tav tm="100000">
                                          <p:val>
                                            <p:strVal val="#ppt_x"/>
                                          </p:val>
                                        </p:tav>
                                      </p:tavLst>
                                    </p:anim>
                                    <p:anim calcmode="lin" valueType="num">
                                      <p:cBhvr>
                                        <p:cTn id="9" dur="5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anim calcmode="lin" valueType="num">
                                      <p:cBhvr>
                                        <p:cTn id="13" dur="500" fill="hold"/>
                                        <p:tgtEl>
                                          <p:spTgt spid="2"/>
                                        </p:tgtEl>
                                        <p:attrNameLst>
                                          <p:attrName>ppt_x</p:attrName>
                                        </p:attrNameLst>
                                      </p:cBhvr>
                                      <p:tavLst>
                                        <p:tav tm="0">
                                          <p:val>
                                            <p:strVal val="#ppt_x"/>
                                          </p:val>
                                        </p:tav>
                                        <p:tav tm="100000">
                                          <p:val>
                                            <p:strVal val="#ppt_x"/>
                                          </p:val>
                                        </p:tav>
                                      </p:tavLst>
                                    </p:anim>
                                    <p:anim calcmode="lin" valueType="num">
                                      <p:cBhvr>
                                        <p:cTn id="14" dur="5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9" presetClass="entr" presetSubtype="0" decel="100000" fill="hold" grpId="0" nodeType="clickEffect">
                                  <p:stCondLst>
                                    <p:cond delay="0"/>
                                  </p:stCondLst>
                                  <p:iterate type="lt">
                                    <p:tmPct val="0"/>
                                  </p:iterate>
                                  <p:childTnLst>
                                    <p:set>
                                      <p:cBhvr>
                                        <p:cTn id="18" dur="1" fill="hold">
                                          <p:stCondLst>
                                            <p:cond delay="0"/>
                                          </p:stCondLst>
                                        </p:cTn>
                                        <p:tgtEl>
                                          <p:spTgt spid="4"/>
                                        </p:tgtEl>
                                        <p:attrNameLst>
                                          <p:attrName>style.visibility</p:attrName>
                                        </p:attrNameLst>
                                      </p:cBhvr>
                                      <p:to>
                                        <p:strVal val="visible"/>
                                      </p:to>
                                    </p:set>
                                    <p:anim calcmode="lin" valueType="num">
                                      <p:cBhvr>
                                        <p:cTn id="19" dur="500" fill="hold"/>
                                        <p:tgtEl>
                                          <p:spTgt spid="4"/>
                                        </p:tgtEl>
                                        <p:attrNameLst>
                                          <p:attrName>ppt_w</p:attrName>
                                        </p:attrNameLst>
                                      </p:cBhvr>
                                      <p:tavLst>
                                        <p:tav tm="0">
                                          <p:val>
                                            <p:fltVal val="0"/>
                                          </p:val>
                                        </p:tav>
                                        <p:tav tm="100000">
                                          <p:val>
                                            <p:strVal val="#ppt_w"/>
                                          </p:val>
                                        </p:tav>
                                      </p:tavLst>
                                    </p:anim>
                                    <p:anim calcmode="lin" valueType="num">
                                      <p:cBhvr>
                                        <p:cTn id="20" dur="500" fill="hold"/>
                                        <p:tgtEl>
                                          <p:spTgt spid="4"/>
                                        </p:tgtEl>
                                        <p:attrNameLst>
                                          <p:attrName>ppt_h</p:attrName>
                                        </p:attrNameLst>
                                      </p:cBhvr>
                                      <p:tavLst>
                                        <p:tav tm="0">
                                          <p:val>
                                            <p:fltVal val="0"/>
                                          </p:val>
                                        </p:tav>
                                        <p:tav tm="100000">
                                          <p:val>
                                            <p:strVal val="#ppt_h"/>
                                          </p:val>
                                        </p:tav>
                                      </p:tavLst>
                                    </p:anim>
                                    <p:anim calcmode="lin" valueType="num">
                                      <p:cBhvr>
                                        <p:cTn id="21" dur="500" fill="hold"/>
                                        <p:tgtEl>
                                          <p:spTgt spid="4"/>
                                        </p:tgtEl>
                                        <p:attrNameLst>
                                          <p:attrName>style.rotation</p:attrName>
                                        </p:attrNameLst>
                                      </p:cBhvr>
                                      <p:tavLst>
                                        <p:tav tm="0">
                                          <p:val>
                                            <p:fltVal val="360"/>
                                          </p:val>
                                        </p:tav>
                                        <p:tav tm="100000">
                                          <p:val>
                                            <p:fltVal val="0"/>
                                          </p:val>
                                        </p:tav>
                                      </p:tavLst>
                                    </p:anim>
                                    <p:animEffect transition="in" filter="fade">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grpId="1" nodeType="clickEffect">
                                  <p:stCondLst>
                                    <p:cond delay="0"/>
                                  </p:stCondLst>
                                  <p:iterate type="lt">
                                    <p:tmPct val="0"/>
                                  </p:iterate>
                                  <p:childTnLst>
                                    <p:animEffect transition="out" filter="fade">
                                      <p:cBhvr>
                                        <p:cTn id="26" dur="500"/>
                                        <p:tgtEl>
                                          <p:spTgt spid="4"/>
                                        </p:tgtEl>
                                      </p:cBhvr>
                                    </p:animEffect>
                                    <p:set>
                                      <p:cBhvr>
                                        <p:cTn id="27" dur="1" fill="hold">
                                          <p:stCondLst>
                                            <p:cond delay="499"/>
                                          </p:stCondLst>
                                        </p:cTn>
                                        <p:tgtEl>
                                          <p:spTgt spid="4"/>
                                        </p:tgtEl>
                                        <p:attrNameLst>
                                          <p:attrName>style.visibility</p:attrName>
                                        </p:attrNameLst>
                                      </p:cBhvr>
                                      <p:to>
                                        <p:strVal val="hidden"/>
                                      </p:to>
                                    </p:set>
                                  </p:childTnLst>
                                </p:cTn>
                              </p:par>
                            </p:childTnLst>
                          </p:cTn>
                        </p:par>
                        <p:par>
                          <p:cTn id="28" fill="hold">
                            <p:stCondLst>
                              <p:cond delay="500"/>
                            </p:stCondLst>
                            <p:childTnLst>
                              <p:par>
                                <p:cTn id="29" presetID="10" presetClass="entr" presetSubtype="0" fill="hold" grpId="0" nodeType="afterEffect">
                                  <p:stCondLst>
                                    <p:cond delay="0"/>
                                  </p:stCondLst>
                                  <p:childTnLst>
                                    <p:set>
                                      <p:cBhvr>
                                        <p:cTn id="30" dur="1" fill="hold">
                                          <p:stCondLst>
                                            <p:cond delay="0"/>
                                          </p:stCondLst>
                                        </p:cTn>
                                        <p:tgtEl>
                                          <p:spTgt spid="10">
                                            <p:txEl>
                                              <p:pRg st="0" end="0"/>
                                            </p:txEl>
                                          </p:spTgt>
                                        </p:tgtEl>
                                        <p:attrNameLst>
                                          <p:attrName>style.visibility</p:attrName>
                                        </p:attrNameLst>
                                      </p:cBhvr>
                                      <p:to>
                                        <p:strVal val="visible"/>
                                      </p:to>
                                    </p:set>
                                    <p:animEffect transition="in" filter="fade">
                                      <p:cBhvr>
                                        <p:cTn id="31" dur="500"/>
                                        <p:tgtEl>
                                          <p:spTgt spid="10">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xit" presetSubtype="0" fill="hold" nodeType="clickEffect">
                                  <p:stCondLst>
                                    <p:cond delay="0"/>
                                  </p:stCondLst>
                                  <p:childTnLst>
                                    <p:animEffect transition="out" filter="fade">
                                      <p:cBhvr>
                                        <p:cTn id="35" dur="500"/>
                                        <p:tgtEl>
                                          <p:spTgt spid="10">
                                            <p:txEl>
                                              <p:pRg st="0" end="0"/>
                                            </p:txEl>
                                          </p:spTgt>
                                        </p:tgtEl>
                                      </p:cBhvr>
                                    </p:animEffect>
                                    <p:set>
                                      <p:cBhvr>
                                        <p:cTn id="36" dur="1" fill="hold">
                                          <p:stCondLst>
                                            <p:cond delay="499"/>
                                          </p:stCondLst>
                                        </p:cTn>
                                        <p:tgtEl>
                                          <p:spTgt spid="10">
                                            <p:txEl>
                                              <p:pRg st="0" end="0"/>
                                            </p:txEl>
                                          </p:spTgt>
                                        </p:tgtEl>
                                        <p:attrNameLst>
                                          <p:attrName>style.visibility</p:attrName>
                                        </p:attrNameLst>
                                      </p:cBhvr>
                                      <p:to>
                                        <p:strVal val="hidden"/>
                                      </p:to>
                                    </p:set>
                                  </p:childTnLst>
                                </p:cTn>
                              </p:par>
                            </p:childTnLst>
                          </p:cTn>
                        </p:par>
                        <p:par>
                          <p:cTn id="37" fill="hold">
                            <p:stCondLst>
                              <p:cond delay="500"/>
                            </p:stCondLst>
                            <p:childTnLst>
                              <p:par>
                                <p:cTn id="38" presetID="10" presetClass="entr" presetSubtype="0" fill="hold" grpId="0" nodeType="afterEffect">
                                  <p:stCondLst>
                                    <p:cond delay="0"/>
                                  </p:stCondLst>
                                  <p:childTnLst>
                                    <p:set>
                                      <p:cBhvr>
                                        <p:cTn id="39" dur="1" fill="hold">
                                          <p:stCondLst>
                                            <p:cond delay="0"/>
                                          </p:stCondLst>
                                        </p:cTn>
                                        <p:tgtEl>
                                          <p:spTgt spid="12"/>
                                        </p:tgtEl>
                                        <p:attrNameLst>
                                          <p:attrName>style.visibility</p:attrName>
                                        </p:attrNameLst>
                                      </p:cBhvr>
                                      <p:to>
                                        <p:strVal val="visible"/>
                                      </p:to>
                                    </p:set>
                                    <p:animEffect transition="in" filter="fade">
                                      <p:cBhvr>
                                        <p:cTn id="40" dur="500"/>
                                        <p:tgtEl>
                                          <p:spTgt spid="12"/>
                                        </p:tgtEl>
                                      </p:cBhvr>
                                    </p:animEffect>
                                  </p:childTnLst>
                                </p:cTn>
                              </p:par>
                            </p:childTnLst>
                          </p:cTn>
                        </p:par>
                      </p:childTnLst>
                    </p:cTn>
                  </p:par>
                  <p:par>
                    <p:cTn id="41" fill="hold">
                      <p:stCondLst>
                        <p:cond delay="indefinite"/>
                      </p:stCondLst>
                      <p:childTnLst>
                        <p:par>
                          <p:cTn id="42" fill="hold">
                            <p:stCondLst>
                              <p:cond delay="0"/>
                            </p:stCondLst>
                            <p:childTnLst>
                              <p:par>
                                <p:cTn id="43" presetID="42" presetClass="exit" presetSubtype="0" fill="hold" grpId="1" nodeType="clickEffect">
                                  <p:stCondLst>
                                    <p:cond delay="0"/>
                                  </p:stCondLst>
                                  <p:childTnLst>
                                    <p:animEffect transition="out" filter="fade">
                                      <p:cBhvr>
                                        <p:cTn id="44" dur="500"/>
                                        <p:tgtEl>
                                          <p:spTgt spid="12"/>
                                        </p:tgtEl>
                                      </p:cBhvr>
                                    </p:animEffect>
                                    <p:anim calcmode="lin" valueType="num">
                                      <p:cBhvr>
                                        <p:cTn id="45" dur="500"/>
                                        <p:tgtEl>
                                          <p:spTgt spid="12"/>
                                        </p:tgtEl>
                                        <p:attrNameLst>
                                          <p:attrName>ppt_x</p:attrName>
                                        </p:attrNameLst>
                                      </p:cBhvr>
                                      <p:tavLst>
                                        <p:tav tm="0">
                                          <p:val>
                                            <p:strVal val="ppt_x"/>
                                          </p:val>
                                        </p:tav>
                                        <p:tav tm="100000">
                                          <p:val>
                                            <p:strVal val="ppt_x"/>
                                          </p:val>
                                        </p:tav>
                                      </p:tavLst>
                                    </p:anim>
                                    <p:anim calcmode="lin" valueType="num">
                                      <p:cBhvr>
                                        <p:cTn id="46" dur="500"/>
                                        <p:tgtEl>
                                          <p:spTgt spid="12"/>
                                        </p:tgtEl>
                                        <p:attrNameLst>
                                          <p:attrName>ppt_y</p:attrName>
                                        </p:attrNameLst>
                                      </p:cBhvr>
                                      <p:tavLst>
                                        <p:tav tm="0">
                                          <p:val>
                                            <p:strVal val="ppt_y"/>
                                          </p:val>
                                        </p:tav>
                                        <p:tav tm="100000">
                                          <p:val>
                                            <p:strVal val="ppt_y+.1"/>
                                          </p:val>
                                        </p:tav>
                                      </p:tavLst>
                                    </p:anim>
                                    <p:set>
                                      <p:cBhvr>
                                        <p:cTn id="47" dur="1" fill="hold">
                                          <p:stCondLst>
                                            <p:cond delay="499"/>
                                          </p:stCondLst>
                                        </p:cTn>
                                        <p:tgtEl>
                                          <p:spTgt spid="12"/>
                                        </p:tgtEl>
                                        <p:attrNameLst>
                                          <p:attrName>style.visibility</p:attrName>
                                        </p:attrNameLst>
                                      </p:cBhvr>
                                      <p:to>
                                        <p:strVal val="hidden"/>
                                      </p:to>
                                    </p:set>
                                  </p:childTnLst>
                                </p:cTn>
                              </p:par>
                            </p:childTnLst>
                          </p:cTn>
                        </p:par>
                        <p:par>
                          <p:cTn id="48" fill="hold">
                            <p:stCondLst>
                              <p:cond delay="500"/>
                            </p:stCondLst>
                            <p:childTnLst>
                              <p:par>
                                <p:cTn id="49" presetID="10" presetClass="entr" presetSubtype="0" fill="hold" grpId="0" nodeType="afterEffect">
                                  <p:stCondLst>
                                    <p:cond delay="0"/>
                                  </p:stCondLst>
                                  <p:childTnLst>
                                    <p:set>
                                      <p:cBhvr>
                                        <p:cTn id="50" dur="1" fill="hold">
                                          <p:stCondLst>
                                            <p:cond delay="0"/>
                                          </p:stCondLst>
                                        </p:cTn>
                                        <p:tgtEl>
                                          <p:spTgt spid="11"/>
                                        </p:tgtEl>
                                        <p:attrNameLst>
                                          <p:attrName>style.visibility</p:attrName>
                                        </p:attrNameLst>
                                      </p:cBhvr>
                                      <p:to>
                                        <p:strVal val="visible"/>
                                      </p:to>
                                    </p:set>
                                    <p:animEffect transition="in" filter="fade">
                                      <p:cBhvr>
                                        <p:cTn id="51" dur="500"/>
                                        <p:tgtEl>
                                          <p:spTgt spid="11"/>
                                        </p:tgtEl>
                                      </p:cBhvr>
                                    </p:animEffect>
                                  </p:childTnLst>
                                </p:cTn>
                              </p:par>
                            </p:childTnLst>
                          </p:cTn>
                        </p:par>
                      </p:childTnLst>
                    </p:cTn>
                  </p:par>
                  <p:par>
                    <p:cTn id="52" fill="hold">
                      <p:stCondLst>
                        <p:cond delay="indefinite"/>
                      </p:stCondLst>
                      <p:childTnLst>
                        <p:par>
                          <p:cTn id="53" fill="hold">
                            <p:stCondLst>
                              <p:cond delay="0"/>
                            </p:stCondLst>
                            <p:childTnLst>
                              <p:par>
                                <p:cTn id="54" presetID="16" presetClass="exit" presetSubtype="21" fill="hold" grpId="1" nodeType="clickEffect">
                                  <p:stCondLst>
                                    <p:cond delay="0"/>
                                  </p:stCondLst>
                                  <p:childTnLst>
                                    <p:animEffect transition="out" filter="barn(inVertical)">
                                      <p:cBhvr>
                                        <p:cTn id="55" dur="500"/>
                                        <p:tgtEl>
                                          <p:spTgt spid="11"/>
                                        </p:tgtEl>
                                      </p:cBhvr>
                                    </p:animEffect>
                                    <p:set>
                                      <p:cBhvr>
                                        <p:cTn id="56" dur="1" fill="hold">
                                          <p:stCondLst>
                                            <p:cond delay="499"/>
                                          </p:stCondLst>
                                        </p:cTn>
                                        <p:tgtEl>
                                          <p:spTgt spid="11"/>
                                        </p:tgtEl>
                                        <p:attrNameLst>
                                          <p:attrName>style.visibility</p:attrName>
                                        </p:attrNameLst>
                                      </p:cBhvr>
                                      <p:to>
                                        <p:strVal val="hidden"/>
                                      </p:to>
                                    </p:set>
                                  </p:childTnLst>
                                </p:cTn>
                              </p:par>
                            </p:childTnLst>
                          </p:cTn>
                        </p:par>
                        <p:par>
                          <p:cTn id="57" fill="hold">
                            <p:stCondLst>
                              <p:cond delay="500"/>
                            </p:stCondLst>
                            <p:childTnLst>
                              <p:par>
                                <p:cTn id="58" presetID="42" presetClass="entr" presetSubtype="0" fill="hold" grpId="0" nodeType="afterEffect">
                                  <p:stCondLst>
                                    <p:cond delay="0"/>
                                  </p:stCondLst>
                                  <p:childTnLst>
                                    <p:set>
                                      <p:cBhvr>
                                        <p:cTn id="59" dur="1" fill="hold">
                                          <p:stCondLst>
                                            <p:cond delay="0"/>
                                          </p:stCondLst>
                                        </p:cTn>
                                        <p:tgtEl>
                                          <p:spTgt spid="13"/>
                                        </p:tgtEl>
                                        <p:attrNameLst>
                                          <p:attrName>style.visibility</p:attrName>
                                        </p:attrNameLst>
                                      </p:cBhvr>
                                      <p:to>
                                        <p:strVal val="visible"/>
                                      </p:to>
                                    </p:set>
                                    <p:animEffect transition="in" filter="fade">
                                      <p:cBhvr>
                                        <p:cTn id="60" dur="500"/>
                                        <p:tgtEl>
                                          <p:spTgt spid="13"/>
                                        </p:tgtEl>
                                      </p:cBhvr>
                                    </p:animEffect>
                                    <p:anim calcmode="lin" valueType="num">
                                      <p:cBhvr>
                                        <p:cTn id="61" dur="500" fill="hold"/>
                                        <p:tgtEl>
                                          <p:spTgt spid="13"/>
                                        </p:tgtEl>
                                        <p:attrNameLst>
                                          <p:attrName>ppt_x</p:attrName>
                                        </p:attrNameLst>
                                      </p:cBhvr>
                                      <p:tavLst>
                                        <p:tav tm="0">
                                          <p:val>
                                            <p:strVal val="#ppt_x"/>
                                          </p:val>
                                        </p:tav>
                                        <p:tav tm="100000">
                                          <p:val>
                                            <p:strVal val="#ppt_x"/>
                                          </p:val>
                                        </p:tav>
                                      </p:tavLst>
                                    </p:anim>
                                    <p:anim calcmode="lin" valueType="num">
                                      <p:cBhvr>
                                        <p:cTn id="62" dur="5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10" presetClass="exit" presetSubtype="0" fill="hold" grpId="1" nodeType="clickEffect">
                                  <p:stCondLst>
                                    <p:cond delay="0"/>
                                  </p:stCondLst>
                                  <p:childTnLst>
                                    <p:animEffect transition="out" filter="fade">
                                      <p:cBhvr>
                                        <p:cTn id="66" dur="500"/>
                                        <p:tgtEl>
                                          <p:spTgt spid="13"/>
                                        </p:tgtEl>
                                      </p:cBhvr>
                                    </p:animEffect>
                                    <p:set>
                                      <p:cBhvr>
                                        <p:cTn id="67" dur="1" fill="hold">
                                          <p:stCondLst>
                                            <p:cond delay="499"/>
                                          </p:stCondLst>
                                        </p:cTn>
                                        <p:tgtEl>
                                          <p:spTgt spid="13"/>
                                        </p:tgtEl>
                                        <p:attrNameLst>
                                          <p:attrName>style.visibility</p:attrName>
                                        </p:attrNameLst>
                                      </p:cBhvr>
                                      <p:to>
                                        <p:strVal val="hidden"/>
                                      </p:to>
                                    </p:set>
                                  </p:childTnLst>
                                </p:cTn>
                              </p:par>
                            </p:childTnLst>
                          </p:cTn>
                        </p:par>
                        <p:par>
                          <p:cTn id="68" fill="hold">
                            <p:stCondLst>
                              <p:cond delay="500"/>
                            </p:stCondLst>
                            <p:childTnLst>
                              <p:par>
                                <p:cTn id="69" presetID="42" presetClass="entr" presetSubtype="0" fill="hold" grpId="0" nodeType="afterEffect">
                                  <p:stCondLst>
                                    <p:cond delay="0"/>
                                  </p:stCondLst>
                                  <p:childTnLst>
                                    <p:set>
                                      <p:cBhvr>
                                        <p:cTn id="70" dur="1" fill="hold">
                                          <p:stCondLst>
                                            <p:cond delay="0"/>
                                          </p:stCondLst>
                                        </p:cTn>
                                        <p:tgtEl>
                                          <p:spTgt spid="9"/>
                                        </p:tgtEl>
                                        <p:attrNameLst>
                                          <p:attrName>style.visibility</p:attrName>
                                        </p:attrNameLst>
                                      </p:cBhvr>
                                      <p:to>
                                        <p:strVal val="visible"/>
                                      </p:to>
                                    </p:set>
                                    <p:animEffect transition="in" filter="fade">
                                      <p:cBhvr>
                                        <p:cTn id="71" dur="500"/>
                                        <p:tgtEl>
                                          <p:spTgt spid="9"/>
                                        </p:tgtEl>
                                      </p:cBhvr>
                                    </p:animEffect>
                                    <p:anim calcmode="lin" valueType="num">
                                      <p:cBhvr>
                                        <p:cTn id="72" dur="500" fill="hold"/>
                                        <p:tgtEl>
                                          <p:spTgt spid="9"/>
                                        </p:tgtEl>
                                        <p:attrNameLst>
                                          <p:attrName>ppt_x</p:attrName>
                                        </p:attrNameLst>
                                      </p:cBhvr>
                                      <p:tavLst>
                                        <p:tav tm="0">
                                          <p:val>
                                            <p:strVal val="#ppt_x"/>
                                          </p:val>
                                        </p:tav>
                                        <p:tav tm="100000">
                                          <p:val>
                                            <p:strVal val="#ppt_x"/>
                                          </p:val>
                                        </p:tav>
                                      </p:tavLst>
                                    </p:anim>
                                    <p:anim calcmode="lin" valueType="num">
                                      <p:cBhvr>
                                        <p:cTn id="73" dur="5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74" fill="hold">
                      <p:stCondLst>
                        <p:cond delay="indefinite"/>
                      </p:stCondLst>
                      <p:childTnLst>
                        <p:par>
                          <p:cTn id="75" fill="hold">
                            <p:stCondLst>
                              <p:cond delay="0"/>
                            </p:stCondLst>
                            <p:childTnLst>
                              <p:par>
                                <p:cTn id="76" presetID="42" presetClass="exit" presetSubtype="0" fill="hold" grpId="1" nodeType="clickEffect">
                                  <p:stCondLst>
                                    <p:cond delay="0"/>
                                  </p:stCondLst>
                                  <p:childTnLst>
                                    <p:animEffect transition="out" filter="fade">
                                      <p:cBhvr>
                                        <p:cTn id="77" dur="500"/>
                                        <p:tgtEl>
                                          <p:spTgt spid="9"/>
                                        </p:tgtEl>
                                      </p:cBhvr>
                                    </p:animEffect>
                                    <p:anim calcmode="lin" valueType="num">
                                      <p:cBhvr>
                                        <p:cTn id="78" dur="500"/>
                                        <p:tgtEl>
                                          <p:spTgt spid="9"/>
                                        </p:tgtEl>
                                        <p:attrNameLst>
                                          <p:attrName>ppt_x</p:attrName>
                                        </p:attrNameLst>
                                      </p:cBhvr>
                                      <p:tavLst>
                                        <p:tav tm="0">
                                          <p:val>
                                            <p:strVal val="ppt_x"/>
                                          </p:val>
                                        </p:tav>
                                        <p:tav tm="100000">
                                          <p:val>
                                            <p:strVal val="ppt_x"/>
                                          </p:val>
                                        </p:tav>
                                      </p:tavLst>
                                    </p:anim>
                                    <p:anim calcmode="lin" valueType="num">
                                      <p:cBhvr>
                                        <p:cTn id="79" dur="500"/>
                                        <p:tgtEl>
                                          <p:spTgt spid="9"/>
                                        </p:tgtEl>
                                        <p:attrNameLst>
                                          <p:attrName>ppt_y</p:attrName>
                                        </p:attrNameLst>
                                      </p:cBhvr>
                                      <p:tavLst>
                                        <p:tav tm="0">
                                          <p:val>
                                            <p:strVal val="ppt_y"/>
                                          </p:val>
                                        </p:tav>
                                        <p:tav tm="100000">
                                          <p:val>
                                            <p:strVal val="ppt_y+.1"/>
                                          </p:val>
                                        </p:tav>
                                      </p:tavLst>
                                    </p:anim>
                                    <p:set>
                                      <p:cBhvr>
                                        <p:cTn id="80"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animBg="1"/>
      <p:bldP spid="10" grpId="0" build="allAtOnce"/>
      <p:bldP spid="4" grpId="0"/>
      <p:bldP spid="4" grpId="1"/>
      <p:bldP spid="9" grpId="0"/>
      <p:bldP spid="9" grpId="1"/>
      <p:bldP spid="11" grpId="0"/>
      <p:bldP spid="11" grpId="1"/>
      <p:bldP spid="12" grpId="0"/>
      <p:bldP spid="12" grpId="1"/>
      <p:bldP spid="13" grpId="0"/>
      <p:bldP spid="13" grpId="1"/>
    </p:bld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76CB32-901A-4DA0-AA8A-9A7B5A88BFCD}"/>
              </a:ext>
            </a:extLst>
          </p:cNvPr>
          <p:cNvSpPr>
            <a:spLocks noGrp="1"/>
          </p:cNvSpPr>
          <p:nvPr>
            <p:ph type="title" idx="4294967295"/>
          </p:nvPr>
        </p:nvSpPr>
        <p:spPr>
          <a:xfrm>
            <a:off x="814028" y="833221"/>
            <a:ext cx="3743530" cy="944023"/>
          </a:xfrm>
        </p:spPr>
        <p:txBody>
          <a:bodyPr>
            <a:normAutofit/>
          </a:bodyPr>
          <a:lstStyle/>
          <a:p>
            <a:r>
              <a:rPr lang="en-US" sz="6000" dirty="0">
                <a:latin typeface="Arial Rounded MT Bold" panose="020F0704030504030204" pitchFamily="34" charset="0"/>
              </a:rPr>
              <a:t>Contents</a:t>
            </a:r>
          </a:p>
        </p:txBody>
      </p:sp>
      <p:sp>
        <p:nvSpPr>
          <p:cNvPr id="3" name="TextBox 2">
            <a:extLst>
              <a:ext uri="{FF2B5EF4-FFF2-40B4-BE49-F238E27FC236}">
                <a16:creationId xmlns:a16="http://schemas.microsoft.com/office/drawing/2014/main" id="{6F33EA25-64DC-4EF9-9518-9A504A6F8DBE}"/>
              </a:ext>
            </a:extLst>
          </p:cNvPr>
          <p:cNvSpPr txBox="1"/>
          <p:nvPr/>
        </p:nvSpPr>
        <p:spPr>
          <a:xfrm>
            <a:off x="829348" y="2228956"/>
            <a:ext cx="10049716" cy="769441"/>
          </a:xfrm>
          <a:prstGeom prst="rect">
            <a:avLst/>
          </a:prstGeom>
          <a:ln w="9525">
            <a:solidFill>
              <a:schemeClr val="bg1"/>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altLang="zh-CN" sz="4400" b="1" i="0" dirty="0">
                <a:ln w="0"/>
                <a:solidFill>
                  <a:schemeClr val="accent1"/>
                </a:solidFill>
                <a:latin typeface="Arial Rounded MT Bold" panose="020F0704030504030204" pitchFamily="34" charset="0"/>
                <a:cs typeface="Arial" panose="020B0604020202020204" pitchFamily="34" charset="0"/>
              </a:rPr>
              <a:t>01</a:t>
            </a:r>
            <a:r>
              <a:rPr lang="en-US" altLang="zh-CN" sz="3200" b="1" i="0" dirty="0">
                <a:ln w="0"/>
                <a:solidFill>
                  <a:schemeClr val="tx1"/>
                </a:solidFill>
                <a:latin typeface="Arial Rounded MT Bold" panose="020F0704030504030204" pitchFamily="34" charset="0"/>
                <a:cs typeface="Arial" panose="020B0604020202020204" pitchFamily="34" charset="0"/>
              </a:rPr>
              <a:t> </a:t>
            </a:r>
            <a:r>
              <a:rPr lang="en-US" altLang="zh-CN" sz="3200" b="1" dirty="0">
                <a:ln w="0"/>
                <a:solidFill>
                  <a:schemeClr val="tx1"/>
                </a:solidFill>
                <a:latin typeface="Arial Rounded MT Bold" panose="020F0704030504030204" pitchFamily="34" charset="0"/>
                <a:cs typeface="Arial" panose="020B0604020202020204" pitchFamily="34" charset="0"/>
              </a:rPr>
              <a:t>D</a:t>
            </a:r>
            <a:r>
              <a:rPr lang="en-US" altLang="zh-CN" sz="3200" b="1" i="0" dirty="0">
                <a:ln w="0"/>
                <a:solidFill>
                  <a:schemeClr val="tx1"/>
                </a:solidFill>
                <a:latin typeface="Arial Rounded MT Bold" panose="020F0704030504030204" pitchFamily="34" charset="0"/>
                <a:cs typeface="Arial" panose="020B0604020202020204" pitchFamily="34" charset="0"/>
              </a:rPr>
              <a:t>efinitions of Individualism and Collectivism </a:t>
            </a:r>
            <a:endParaRPr lang="zh-CN" altLang="en-US" sz="3200" b="1" dirty="0">
              <a:ln w="0"/>
              <a:solidFill>
                <a:schemeClr val="tx1"/>
              </a:solidFill>
              <a:latin typeface="Arial Rounded MT Bold" panose="020F0704030504030204" pitchFamily="34" charset="0"/>
              <a:cs typeface="Arial" panose="020B0604020202020204" pitchFamily="34" charset="0"/>
            </a:endParaRPr>
          </a:p>
        </p:txBody>
      </p:sp>
      <p:sp>
        <p:nvSpPr>
          <p:cNvPr id="5" name="TextBox 4">
            <a:extLst>
              <a:ext uri="{FF2B5EF4-FFF2-40B4-BE49-F238E27FC236}">
                <a16:creationId xmlns:a16="http://schemas.microsoft.com/office/drawing/2014/main" id="{67D96B01-64FB-46A1-AC3C-9C1AB0ADBC2D}"/>
              </a:ext>
            </a:extLst>
          </p:cNvPr>
          <p:cNvSpPr txBox="1"/>
          <p:nvPr/>
        </p:nvSpPr>
        <p:spPr>
          <a:xfrm>
            <a:off x="814028" y="4868773"/>
            <a:ext cx="10064222" cy="769441"/>
          </a:xfrm>
          <a:prstGeom prst="rect">
            <a:avLst/>
          </a:prstGeom>
          <a:ln w="9525">
            <a:solidFill>
              <a:schemeClr val="bg1"/>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altLang="zh-CN" sz="3200" b="1" i="0" dirty="0">
                <a:ln w="0"/>
                <a:solidFill>
                  <a:schemeClr val="tx1"/>
                </a:solidFill>
                <a:latin typeface="Arial Rounded MT Bold" panose="020F0704030504030204" pitchFamily="34" charset="0"/>
                <a:cs typeface="Arial" panose="020B0604020202020204" pitchFamily="34" charset="0"/>
              </a:rPr>
              <a:t>Chinese Values </a:t>
            </a:r>
            <a:r>
              <a:rPr lang="en-US" altLang="zh-CN" sz="3200" b="1" dirty="0">
                <a:ln w="0"/>
                <a:solidFill>
                  <a:schemeClr val="tx1"/>
                </a:solidFill>
                <a:latin typeface="Arial Rounded MT Bold" panose="020F0704030504030204" pitchFamily="34" charset="0"/>
                <a:cs typeface="Arial" panose="020B0604020202020204" pitchFamily="34" charset="0"/>
              </a:rPr>
              <a:t>B</a:t>
            </a:r>
            <a:r>
              <a:rPr lang="en-US" altLang="zh-CN" sz="3200" b="1" i="0" dirty="0">
                <a:ln w="0"/>
                <a:solidFill>
                  <a:schemeClr val="tx1"/>
                </a:solidFill>
                <a:latin typeface="Arial Rounded MT Bold" panose="020F0704030504030204" pitchFamily="34" charset="0"/>
                <a:cs typeface="Arial" panose="020B0604020202020204" pitchFamily="34" charset="0"/>
              </a:rPr>
              <a:t>ehind Collectivism </a:t>
            </a:r>
            <a:r>
              <a:rPr lang="en-US" altLang="zh-CN" sz="4400" b="1" i="0" dirty="0">
                <a:solidFill>
                  <a:schemeClr val="accent1"/>
                </a:solidFill>
                <a:latin typeface="Arial Rounded MT Bold" panose="020F0704030504030204" pitchFamily="34" charset="0"/>
                <a:cs typeface="Arial" panose="020B0604020202020204" pitchFamily="34" charset="0"/>
              </a:rPr>
              <a:t>04</a:t>
            </a:r>
            <a:r>
              <a:rPr lang="en-US" altLang="zh-CN" sz="3200" b="1" i="0" dirty="0">
                <a:ln w="0"/>
                <a:solidFill>
                  <a:schemeClr val="tx1"/>
                </a:solidFill>
                <a:latin typeface="Arial Rounded MT Bold" panose="020F0704030504030204" pitchFamily="34" charset="0"/>
                <a:cs typeface="Arial" panose="020B0604020202020204" pitchFamily="34" charset="0"/>
              </a:rPr>
              <a:t> </a:t>
            </a:r>
            <a:endParaRPr lang="zh-CN" altLang="en-US" sz="3200" b="1" dirty="0">
              <a:ln w="0"/>
              <a:solidFill>
                <a:schemeClr val="tx1"/>
              </a:solidFill>
              <a:latin typeface="Arial Rounded MT Bold" panose="020F0704030504030204" pitchFamily="34" charset="0"/>
              <a:cs typeface="Arial" panose="020B0604020202020204" pitchFamily="34" charset="0"/>
            </a:endParaRPr>
          </a:p>
        </p:txBody>
      </p:sp>
      <p:sp>
        <p:nvSpPr>
          <p:cNvPr id="18" name="TextBox 2">
            <a:extLst>
              <a:ext uri="{FF2B5EF4-FFF2-40B4-BE49-F238E27FC236}">
                <a16:creationId xmlns:a16="http://schemas.microsoft.com/office/drawing/2014/main" id="{BF981B4F-D110-46FF-B342-83C1D03B5DD6}"/>
              </a:ext>
            </a:extLst>
          </p:cNvPr>
          <p:cNvSpPr txBox="1"/>
          <p:nvPr/>
        </p:nvSpPr>
        <p:spPr>
          <a:xfrm>
            <a:off x="829348" y="3125570"/>
            <a:ext cx="10049715" cy="769441"/>
          </a:xfrm>
          <a:prstGeom prst="rect">
            <a:avLst/>
          </a:prstGeom>
          <a:ln w="9525">
            <a:solidFill>
              <a:schemeClr val="bg1"/>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altLang="zh-CN" sz="3200" b="1" i="0" dirty="0">
                <a:solidFill>
                  <a:schemeClr val="tx1"/>
                </a:solidFill>
                <a:effectLst/>
                <a:latin typeface="Arial Rounded MT Bold" panose="020F0704030504030204" pitchFamily="34" charset="0"/>
                <a:cs typeface="Arial" panose="020B0604020202020204" pitchFamily="34" charset="0"/>
              </a:rPr>
              <a:t>Advantages &amp; Disadvantages </a:t>
            </a:r>
            <a:r>
              <a:rPr lang="en-US" altLang="zh-CN" sz="4400" b="1" i="0" dirty="0">
                <a:solidFill>
                  <a:schemeClr val="accent1"/>
                </a:solidFill>
                <a:effectLst/>
                <a:latin typeface="Arial Rounded MT Bold" panose="020F0704030504030204" pitchFamily="34" charset="0"/>
                <a:cs typeface="Arial" panose="020B0604020202020204" pitchFamily="34" charset="0"/>
              </a:rPr>
              <a:t>02</a:t>
            </a:r>
            <a:endParaRPr lang="zh-CN" altLang="en-US" sz="3200" b="1" dirty="0">
              <a:solidFill>
                <a:schemeClr val="tx1"/>
              </a:solidFill>
              <a:latin typeface="Arial Rounded MT Bold" panose="020F0704030504030204" pitchFamily="34" charset="0"/>
              <a:cs typeface="Arial" panose="020B0604020202020204" pitchFamily="34" charset="0"/>
            </a:endParaRPr>
          </a:p>
        </p:txBody>
      </p:sp>
      <p:sp>
        <p:nvSpPr>
          <p:cNvPr id="26" name="TextBox 2">
            <a:extLst>
              <a:ext uri="{FF2B5EF4-FFF2-40B4-BE49-F238E27FC236}">
                <a16:creationId xmlns:a16="http://schemas.microsoft.com/office/drawing/2014/main" id="{35D44D3D-E64B-40FB-A8A4-BEA3C15CDBAF}"/>
              </a:ext>
            </a:extLst>
          </p:cNvPr>
          <p:cNvSpPr txBox="1"/>
          <p:nvPr/>
        </p:nvSpPr>
        <p:spPr>
          <a:xfrm>
            <a:off x="814028" y="3980340"/>
            <a:ext cx="10064222" cy="769441"/>
          </a:xfrm>
          <a:prstGeom prst="rect">
            <a:avLst/>
          </a:prstGeom>
          <a:ln w="9525">
            <a:solidFill>
              <a:schemeClr val="bg1"/>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altLang="zh-CN" sz="4400" b="1" i="0" dirty="0">
                <a:solidFill>
                  <a:schemeClr val="accent1"/>
                </a:solidFill>
                <a:effectLst/>
                <a:latin typeface="Arial Rounded MT Bold" panose="020F0704030504030204" pitchFamily="34" charset="0"/>
                <a:cs typeface="Arial" panose="020B0604020202020204" pitchFamily="34" charset="0"/>
              </a:rPr>
              <a:t>03</a:t>
            </a:r>
            <a:r>
              <a:rPr lang="en-US" altLang="zh-CN" sz="3200" b="1" i="0" dirty="0">
                <a:solidFill>
                  <a:schemeClr val="tx1"/>
                </a:solidFill>
                <a:effectLst/>
                <a:latin typeface="Arial Rounded MT Bold" panose="020F0704030504030204" pitchFamily="34" charset="0"/>
                <a:cs typeface="Arial" panose="020B0604020202020204" pitchFamily="34" charset="0"/>
              </a:rPr>
              <a:t> The Influence on Daily Life</a:t>
            </a:r>
            <a:endParaRPr lang="zh-CN" altLang="en-US" sz="3200" b="1" dirty="0">
              <a:solidFill>
                <a:schemeClr val="tx1"/>
              </a:solidFill>
              <a:latin typeface="Arial Rounded MT Bold" panose="020F0704030504030204" pitchFamily="34" charset="0"/>
              <a:cs typeface="Arial" panose="020B0604020202020204" pitchFamily="34" charset="0"/>
            </a:endParaRPr>
          </a:p>
        </p:txBody>
      </p:sp>
    </p:spTree>
    <p:extLst>
      <p:ext uri="{BB962C8B-B14F-4D97-AF65-F5344CB8AC3E}">
        <p14:creationId xmlns:p14="http://schemas.microsoft.com/office/powerpoint/2010/main" val="3078946761"/>
      </p:ext>
    </p:extLst>
  </p:cSld>
  <p:clrMapOvr>
    <a:masterClrMapping/>
  </p:clrMapOvr>
  <p:transition>
    <p:push dir="u"/>
  </p:transition>
</p:sld>
</file>

<file path=ppt/slides/slide20.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52786FD9-68E9-4C30-8A44-124A12B6351C}"/>
              </a:ext>
            </a:extLst>
          </p:cNvPr>
          <p:cNvSpPr txBox="1"/>
          <p:nvPr/>
        </p:nvSpPr>
        <p:spPr>
          <a:xfrm>
            <a:off x="683968" y="1723621"/>
            <a:ext cx="1022409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prstClr val="white"/>
                </a:solidFill>
                <a:effectLst/>
                <a:uLnTx/>
                <a:uFillTx/>
                <a:latin typeface="Times New Roman" panose="02020603050405020304" pitchFamily="18" charset="0"/>
                <a:ea typeface="宋体" panose="02010600030101010101" pitchFamily="2" charset="-122"/>
                <a:cs typeface="Times New Roman" panose="02020603050405020304" pitchFamily="18" charset="0"/>
              </a:rPr>
              <a:t>“Satisfied by the way things are going in my life these days”</a:t>
            </a:r>
          </a:p>
        </p:txBody>
      </p:sp>
      <p:sp>
        <p:nvSpPr>
          <p:cNvPr id="8" name="TextBox 7">
            <a:extLst>
              <a:ext uri="{FF2B5EF4-FFF2-40B4-BE49-F238E27FC236}">
                <a16:creationId xmlns:a16="http://schemas.microsoft.com/office/drawing/2014/main" id="{D794CC69-05E1-42DB-BB03-DC4EA901FABF}"/>
              </a:ext>
            </a:extLst>
          </p:cNvPr>
          <p:cNvSpPr txBox="1"/>
          <p:nvPr/>
        </p:nvSpPr>
        <p:spPr>
          <a:xfrm>
            <a:off x="679169" y="4706184"/>
            <a:ext cx="1022409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prstClr val="white"/>
                </a:solidFill>
                <a:effectLst/>
                <a:uLnTx/>
                <a:uFillTx/>
                <a:latin typeface="Times New Roman" panose="02020603050405020304" pitchFamily="18" charset="0"/>
                <a:ea typeface="宋体" panose="02010600030101010101" pitchFamily="2" charset="-122"/>
                <a:cs typeface="Times New Roman" panose="02020603050405020304" pitchFamily="18" charset="0"/>
              </a:rPr>
              <a:t>“Live in the same town in the rest of my life”</a:t>
            </a:r>
          </a:p>
        </p:txBody>
      </p:sp>
      <p:sp>
        <p:nvSpPr>
          <p:cNvPr id="9" name="TextBox 8">
            <a:extLst>
              <a:ext uri="{FF2B5EF4-FFF2-40B4-BE49-F238E27FC236}">
                <a16:creationId xmlns:a16="http://schemas.microsoft.com/office/drawing/2014/main" id="{61904CAF-E3D7-40B7-9534-392C57A4C474}"/>
              </a:ext>
            </a:extLst>
          </p:cNvPr>
          <p:cNvSpPr txBox="1"/>
          <p:nvPr/>
        </p:nvSpPr>
        <p:spPr>
          <a:xfrm>
            <a:off x="679169" y="3292988"/>
            <a:ext cx="1022409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prstClr val="white"/>
                </a:solidFill>
                <a:effectLst/>
                <a:uLnTx/>
                <a:uFillTx/>
                <a:latin typeface="Times New Roman" panose="02020603050405020304" pitchFamily="18" charset="0"/>
                <a:ea typeface="宋体" panose="02010600030101010101" pitchFamily="2" charset="-122"/>
                <a:cs typeface="Times New Roman" panose="02020603050405020304" pitchFamily="18" charset="0"/>
              </a:rPr>
              <a:t>“Dread about the future, wish to know how to relax”</a:t>
            </a:r>
          </a:p>
        </p:txBody>
      </p:sp>
      <p:sp>
        <p:nvSpPr>
          <p:cNvPr id="10" name="TextBox 9">
            <a:extLst>
              <a:ext uri="{FF2B5EF4-FFF2-40B4-BE49-F238E27FC236}">
                <a16:creationId xmlns:a16="http://schemas.microsoft.com/office/drawing/2014/main" id="{DD2FAF5F-F508-4E5E-AE46-98B1A2015424}"/>
              </a:ext>
            </a:extLst>
          </p:cNvPr>
          <p:cNvSpPr txBox="1"/>
          <p:nvPr/>
        </p:nvSpPr>
        <p:spPr>
          <a:xfrm>
            <a:off x="633864" y="2531446"/>
            <a:ext cx="10224090"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prstClr val="white"/>
                </a:solidFill>
                <a:effectLst/>
                <a:uLnTx/>
                <a:uFillTx/>
                <a:latin typeface="Times New Roman" panose="02020603050405020304" pitchFamily="18" charset="0"/>
                <a:ea typeface="宋体" panose="02010600030101010101" pitchFamily="2" charset="-122"/>
                <a:cs typeface="Times New Roman" panose="02020603050405020304" pitchFamily="18" charset="0"/>
              </a:rPr>
              <a:t>“I like to visit places that are totally different from my home”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2400" b="0" i="0" u="none" strike="noStrike" kern="1200" cap="none" spc="0" normalizeH="0" baseline="0" noProof="0" dirty="0">
              <a:ln>
                <a:noFill/>
              </a:ln>
              <a:solidFill>
                <a:prstClr val="white"/>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11" name="TextBox 10">
            <a:extLst>
              <a:ext uri="{FF2B5EF4-FFF2-40B4-BE49-F238E27FC236}">
                <a16:creationId xmlns:a16="http://schemas.microsoft.com/office/drawing/2014/main" id="{C9A0B966-84D5-435B-81A0-B19BA44EECE4}"/>
              </a:ext>
            </a:extLst>
          </p:cNvPr>
          <p:cNvSpPr txBox="1"/>
          <p:nvPr/>
        </p:nvSpPr>
        <p:spPr>
          <a:xfrm>
            <a:off x="679169" y="3999586"/>
            <a:ext cx="1022409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prstClr val="white"/>
                </a:solidFill>
                <a:effectLst/>
                <a:uLnTx/>
                <a:uFillTx/>
                <a:latin typeface="Times New Roman" panose="02020603050405020304" pitchFamily="18" charset="0"/>
                <a:ea typeface="宋体" panose="02010600030101010101" pitchFamily="2" charset="-122"/>
                <a:cs typeface="Times New Roman" panose="02020603050405020304" pitchFamily="18" charset="0"/>
              </a:rPr>
              <a:t>“Dressing well is an important part of my </a:t>
            </a:r>
            <a:r>
              <a:rPr kumimoji="0" lang="en-US" altLang="zh-CN" sz="2400" b="0" i="0" u="none" strike="noStrike" kern="1200" cap="none" spc="0" normalizeH="0" baseline="0" noProof="0" dirty="0" err="1">
                <a:ln>
                  <a:noFill/>
                </a:ln>
                <a:solidFill>
                  <a:prstClr val="white"/>
                </a:solidFill>
                <a:effectLst/>
                <a:uLnTx/>
                <a:uFillTx/>
                <a:latin typeface="Times New Roman" panose="02020603050405020304" pitchFamily="18" charset="0"/>
                <a:ea typeface="宋体" panose="02010600030101010101" pitchFamily="2" charset="-122"/>
                <a:cs typeface="Times New Roman" panose="02020603050405020304" pitchFamily="18" charset="0"/>
              </a:rPr>
              <a:t>lif</a:t>
            </a:r>
            <a:r>
              <a:rPr kumimoji="0" lang="en-US" altLang="zh-CN" sz="2400" b="0" i="0" u="none" strike="noStrike" kern="1200" cap="none" spc="0" normalizeH="0" baseline="0" noProof="0" dirty="0">
                <a:ln>
                  <a:noFill/>
                </a:ln>
                <a:solidFill>
                  <a:prstClr val="white"/>
                </a:solidFill>
                <a:effectLst/>
                <a:uLnTx/>
                <a:uFillTx/>
                <a:latin typeface="Times New Roman" panose="02020603050405020304" pitchFamily="18" charset="0"/>
                <a:ea typeface="宋体" panose="02010600030101010101" pitchFamily="2" charset="-122"/>
                <a:cs typeface="Times New Roman" panose="02020603050405020304" pitchFamily="18" charset="0"/>
              </a:rPr>
              <a:t>e”</a:t>
            </a:r>
          </a:p>
        </p:txBody>
      </p:sp>
      <p:sp>
        <p:nvSpPr>
          <p:cNvPr id="13" name="TextBox 12">
            <a:extLst>
              <a:ext uri="{FF2B5EF4-FFF2-40B4-BE49-F238E27FC236}">
                <a16:creationId xmlns:a16="http://schemas.microsoft.com/office/drawing/2014/main" id="{A05F8F3E-115E-4B2A-8B21-22AE17F63349}"/>
              </a:ext>
            </a:extLst>
          </p:cNvPr>
          <p:cNvSpPr txBox="1"/>
          <p:nvPr/>
        </p:nvSpPr>
        <p:spPr>
          <a:xfrm>
            <a:off x="8533436" y="1705155"/>
            <a:ext cx="2103698"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00" cap="none" spc="0" normalizeH="0" baseline="0" noProof="0" dirty="0">
                <a:ln>
                  <a:noFill/>
                </a:ln>
                <a:solidFill>
                  <a:prstClr val="white"/>
                </a:solidFill>
                <a:effectLst/>
                <a:uLnTx/>
                <a:uFillTx/>
                <a:latin typeface="Arial Rounded MT Bold" panose="020F0704030504030204" pitchFamily="34" charset="0"/>
                <a:ea typeface="SimSun" panose="02010600030101010101" pitchFamily="2" charset="-122"/>
                <a:cs typeface="+mn-cs"/>
              </a:rPr>
              <a:t>Individualist</a:t>
            </a:r>
            <a:r>
              <a:rPr kumimoji="0" lang="en-US" altLang="zh-CN" sz="2400" b="0" i="0" u="none" strike="noStrike" kern="100" cap="none" spc="0" normalizeH="0" baseline="0" noProof="0" dirty="0">
                <a:ln>
                  <a:noFill/>
                </a:ln>
                <a:solidFill>
                  <a:prstClr val="white"/>
                </a:solidFill>
                <a:effectLst/>
                <a:uLnTx/>
                <a:uFillTx/>
                <a:latin typeface="Arial Rounded MT Bold" panose="020F0704030504030204" pitchFamily="34" charset="0"/>
                <a:ea typeface="SimSun" panose="02010600030101010101" pitchFamily="2" charset="-122"/>
                <a:cs typeface="+mn-cs"/>
              </a:rPr>
              <a:t> </a:t>
            </a:r>
            <a:endParaRPr kumimoji="0" lang="zh-CN" altLang="en-US" sz="2400" b="0" i="0" u="none" strike="noStrike" kern="1200" cap="none" spc="0" normalizeH="0" baseline="0" noProof="0" dirty="0">
              <a:ln>
                <a:noFill/>
              </a:ln>
              <a:solidFill>
                <a:prstClr val="white"/>
              </a:solidFill>
              <a:effectLst/>
              <a:uLnTx/>
              <a:uFillTx/>
              <a:latin typeface="Arial Rounded MT Bold" panose="020F0704030504030204" pitchFamily="34" charset="0"/>
              <a:ea typeface="宋体" panose="02010600030101010101" pitchFamily="2" charset="-122"/>
              <a:cs typeface="+mn-cs"/>
            </a:endParaRPr>
          </a:p>
        </p:txBody>
      </p:sp>
      <p:sp>
        <p:nvSpPr>
          <p:cNvPr id="14" name="TextBox 13">
            <a:extLst>
              <a:ext uri="{FF2B5EF4-FFF2-40B4-BE49-F238E27FC236}">
                <a16:creationId xmlns:a16="http://schemas.microsoft.com/office/drawing/2014/main" id="{AA003E7B-0A08-4536-83F0-BD5F4F512F14}"/>
              </a:ext>
            </a:extLst>
          </p:cNvPr>
          <p:cNvSpPr txBox="1"/>
          <p:nvPr/>
        </p:nvSpPr>
        <p:spPr>
          <a:xfrm>
            <a:off x="8533436" y="3253947"/>
            <a:ext cx="2103698"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00" cap="none" spc="0" normalizeH="0" baseline="0" noProof="0" dirty="0">
                <a:ln>
                  <a:noFill/>
                </a:ln>
                <a:solidFill>
                  <a:prstClr val="white"/>
                </a:solidFill>
                <a:effectLst/>
                <a:uLnTx/>
                <a:uFillTx/>
                <a:latin typeface="Arial Rounded MT Bold" panose="020F0704030504030204" pitchFamily="34" charset="0"/>
                <a:ea typeface="SimSun" panose="02010600030101010101" pitchFamily="2" charset="-122"/>
                <a:cs typeface="+mn-cs"/>
              </a:rPr>
              <a:t>Collectivist</a:t>
            </a:r>
            <a:endParaRPr kumimoji="0" lang="zh-CN" altLang="en-US" sz="2400" b="1" i="0" u="none" strike="noStrike" kern="1200" cap="none" spc="0" normalizeH="0" baseline="0" noProof="0" dirty="0">
              <a:ln>
                <a:noFill/>
              </a:ln>
              <a:solidFill>
                <a:prstClr val="white"/>
              </a:solidFill>
              <a:effectLst/>
              <a:uLnTx/>
              <a:uFillTx/>
              <a:latin typeface="Arial Rounded MT Bold" panose="020F0704030504030204" pitchFamily="34" charset="0"/>
              <a:ea typeface="宋体" panose="02010600030101010101" pitchFamily="2" charset="-122"/>
              <a:cs typeface="+mn-cs"/>
            </a:endParaRPr>
          </a:p>
        </p:txBody>
      </p:sp>
      <p:sp>
        <p:nvSpPr>
          <p:cNvPr id="15" name="TextBox 14">
            <a:extLst>
              <a:ext uri="{FF2B5EF4-FFF2-40B4-BE49-F238E27FC236}">
                <a16:creationId xmlns:a16="http://schemas.microsoft.com/office/drawing/2014/main" id="{4E3A71ED-A0AF-4D54-AC00-A9EDF6345F03}"/>
              </a:ext>
            </a:extLst>
          </p:cNvPr>
          <p:cNvSpPr txBox="1"/>
          <p:nvPr/>
        </p:nvSpPr>
        <p:spPr>
          <a:xfrm>
            <a:off x="8533436" y="2547349"/>
            <a:ext cx="2103698"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00" cap="none" spc="0" normalizeH="0" baseline="0" noProof="0" dirty="0">
                <a:ln>
                  <a:noFill/>
                </a:ln>
                <a:solidFill>
                  <a:prstClr val="white"/>
                </a:solidFill>
                <a:effectLst/>
                <a:uLnTx/>
                <a:uFillTx/>
                <a:latin typeface="Arial Rounded MT Bold" panose="020F0704030504030204" pitchFamily="34" charset="0"/>
                <a:ea typeface="SimSun" panose="02010600030101010101" pitchFamily="2" charset="-122"/>
                <a:cs typeface="+mn-cs"/>
              </a:rPr>
              <a:t>Individualist</a:t>
            </a:r>
            <a:r>
              <a:rPr kumimoji="0" lang="en-US" altLang="zh-CN" sz="2400" b="0" i="0" u="none" strike="noStrike" kern="100" cap="none" spc="0" normalizeH="0" baseline="0" noProof="0" dirty="0">
                <a:ln>
                  <a:noFill/>
                </a:ln>
                <a:solidFill>
                  <a:prstClr val="white"/>
                </a:solidFill>
                <a:effectLst/>
                <a:uLnTx/>
                <a:uFillTx/>
                <a:latin typeface="Arial Rounded MT Bold" panose="020F0704030504030204" pitchFamily="34" charset="0"/>
                <a:ea typeface="SimSun" panose="02010600030101010101" pitchFamily="2" charset="-122"/>
                <a:cs typeface="+mn-cs"/>
              </a:rPr>
              <a:t> </a:t>
            </a:r>
            <a:endParaRPr kumimoji="0" lang="zh-CN" altLang="en-US" sz="2400" b="0" i="0" u="none" strike="noStrike" kern="1200" cap="none" spc="0" normalizeH="0" baseline="0" noProof="0" dirty="0">
              <a:ln>
                <a:noFill/>
              </a:ln>
              <a:solidFill>
                <a:prstClr val="white"/>
              </a:solidFill>
              <a:effectLst/>
              <a:uLnTx/>
              <a:uFillTx/>
              <a:latin typeface="Arial Rounded MT Bold" panose="020F0704030504030204" pitchFamily="34" charset="0"/>
              <a:ea typeface="宋体" panose="02010600030101010101" pitchFamily="2" charset="-122"/>
              <a:cs typeface="+mn-cs"/>
            </a:endParaRPr>
          </a:p>
        </p:txBody>
      </p:sp>
      <p:sp>
        <p:nvSpPr>
          <p:cNvPr id="16" name="TextBox 15">
            <a:extLst>
              <a:ext uri="{FF2B5EF4-FFF2-40B4-BE49-F238E27FC236}">
                <a16:creationId xmlns:a16="http://schemas.microsoft.com/office/drawing/2014/main" id="{C02AF57D-B42E-475F-B589-DEDB9BA42E3A}"/>
              </a:ext>
            </a:extLst>
          </p:cNvPr>
          <p:cNvSpPr txBox="1"/>
          <p:nvPr/>
        </p:nvSpPr>
        <p:spPr>
          <a:xfrm>
            <a:off x="8609234" y="1006925"/>
            <a:ext cx="1875099"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srgbClr val="68689B"/>
                </a:solidFill>
                <a:effectLst/>
                <a:uLnTx/>
                <a:uFillTx/>
                <a:latin typeface="Arial Rounded MT Bold" panose="020F0704030504030204" pitchFamily="34" charset="0"/>
                <a:ea typeface="宋体" panose="02010600030101010101" pitchFamily="2" charset="-122"/>
                <a:cs typeface="+mn-cs"/>
              </a:rPr>
              <a:t>Tendency </a:t>
            </a:r>
            <a:r>
              <a:rPr kumimoji="0" lang="zh-CN" altLang="en-US" sz="2400" b="0" i="0" u="none" strike="noStrike" kern="1200" cap="none" spc="0" normalizeH="0" baseline="0" noProof="0" dirty="0">
                <a:ln>
                  <a:noFill/>
                </a:ln>
                <a:solidFill>
                  <a:srgbClr val="68689B"/>
                </a:solidFill>
                <a:effectLst/>
                <a:uLnTx/>
                <a:uFillTx/>
                <a:latin typeface="Arial Rounded MT Bold" panose="020F0704030504030204" pitchFamily="34" charset="0"/>
                <a:ea typeface="宋体" panose="02010600030101010101" pitchFamily="2" charset="-122"/>
                <a:cs typeface="+mn-cs"/>
              </a:rPr>
              <a:t>↓</a:t>
            </a:r>
          </a:p>
        </p:txBody>
      </p:sp>
      <p:sp>
        <p:nvSpPr>
          <p:cNvPr id="17" name="TextBox 16">
            <a:extLst>
              <a:ext uri="{FF2B5EF4-FFF2-40B4-BE49-F238E27FC236}">
                <a16:creationId xmlns:a16="http://schemas.microsoft.com/office/drawing/2014/main" id="{26EA33ED-1FA6-446C-A4E5-4C8F884D08DE}"/>
              </a:ext>
            </a:extLst>
          </p:cNvPr>
          <p:cNvSpPr txBox="1"/>
          <p:nvPr/>
        </p:nvSpPr>
        <p:spPr>
          <a:xfrm>
            <a:off x="8533436" y="3961471"/>
            <a:ext cx="2103698"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00" cap="none" spc="0" normalizeH="0" baseline="0" noProof="0" dirty="0">
                <a:ln>
                  <a:noFill/>
                </a:ln>
                <a:solidFill>
                  <a:prstClr val="white"/>
                </a:solidFill>
                <a:effectLst/>
                <a:uLnTx/>
                <a:uFillTx/>
                <a:latin typeface="Arial Rounded MT Bold" panose="020F0704030504030204" pitchFamily="34" charset="0"/>
                <a:ea typeface="SimSun" panose="02010600030101010101" pitchFamily="2" charset="-122"/>
                <a:cs typeface="+mn-cs"/>
              </a:rPr>
              <a:t>Collectivist</a:t>
            </a:r>
            <a:endParaRPr kumimoji="0" lang="zh-CN" altLang="en-US" sz="2400" b="1" i="0" u="none" strike="noStrike" kern="1200" cap="none" spc="0" normalizeH="0" baseline="0" noProof="0" dirty="0">
              <a:ln>
                <a:noFill/>
              </a:ln>
              <a:solidFill>
                <a:prstClr val="white"/>
              </a:solidFill>
              <a:effectLst/>
              <a:uLnTx/>
              <a:uFillTx/>
              <a:latin typeface="Arial Rounded MT Bold" panose="020F0704030504030204" pitchFamily="34" charset="0"/>
              <a:ea typeface="宋体" panose="02010600030101010101" pitchFamily="2" charset="-122"/>
              <a:cs typeface="+mn-cs"/>
            </a:endParaRPr>
          </a:p>
        </p:txBody>
      </p:sp>
      <p:sp>
        <p:nvSpPr>
          <p:cNvPr id="18" name="TextBox 17">
            <a:extLst>
              <a:ext uri="{FF2B5EF4-FFF2-40B4-BE49-F238E27FC236}">
                <a16:creationId xmlns:a16="http://schemas.microsoft.com/office/drawing/2014/main" id="{A99CCBCD-CCF8-4CC5-AE92-8D3C518ECB87}"/>
              </a:ext>
            </a:extLst>
          </p:cNvPr>
          <p:cNvSpPr txBox="1"/>
          <p:nvPr/>
        </p:nvSpPr>
        <p:spPr>
          <a:xfrm>
            <a:off x="8533436" y="4706184"/>
            <a:ext cx="2103698"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00" cap="none" spc="0" normalizeH="0" baseline="0" noProof="0" dirty="0">
                <a:ln>
                  <a:noFill/>
                </a:ln>
                <a:solidFill>
                  <a:prstClr val="white"/>
                </a:solidFill>
                <a:effectLst/>
                <a:uLnTx/>
                <a:uFillTx/>
                <a:latin typeface="Arial Rounded MT Bold" panose="020F0704030504030204" pitchFamily="34" charset="0"/>
                <a:ea typeface="SimSun" panose="02010600030101010101" pitchFamily="2" charset="-122"/>
                <a:cs typeface="+mn-cs"/>
              </a:rPr>
              <a:t>Individualist</a:t>
            </a:r>
            <a:r>
              <a:rPr kumimoji="0" lang="en-US" altLang="zh-CN" sz="2400" b="0" i="0" u="none" strike="noStrike" kern="100" cap="none" spc="0" normalizeH="0" baseline="0" noProof="0" dirty="0">
                <a:ln>
                  <a:noFill/>
                </a:ln>
                <a:solidFill>
                  <a:prstClr val="white"/>
                </a:solidFill>
                <a:effectLst/>
                <a:uLnTx/>
                <a:uFillTx/>
                <a:latin typeface="Arial Rounded MT Bold" panose="020F0704030504030204" pitchFamily="34" charset="0"/>
                <a:ea typeface="SimSun" panose="02010600030101010101" pitchFamily="2" charset="-122"/>
                <a:cs typeface="+mn-cs"/>
              </a:rPr>
              <a:t> </a:t>
            </a:r>
            <a:endParaRPr kumimoji="0" lang="zh-CN" altLang="en-US" sz="2400" b="0" i="0" u="none" strike="noStrike" kern="1200" cap="none" spc="0" normalizeH="0" baseline="0" noProof="0" dirty="0">
              <a:ln>
                <a:noFill/>
              </a:ln>
              <a:solidFill>
                <a:prstClr val="white"/>
              </a:solidFill>
              <a:effectLst/>
              <a:uLnTx/>
              <a:uFillTx/>
              <a:latin typeface="Arial Rounded MT Bold" panose="020F0704030504030204" pitchFamily="34" charset="0"/>
              <a:ea typeface="宋体" panose="02010600030101010101" pitchFamily="2" charset="-122"/>
              <a:cs typeface="+mn-cs"/>
            </a:endParaRPr>
          </a:p>
        </p:txBody>
      </p:sp>
      <p:sp>
        <p:nvSpPr>
          <p:cNvPr id="19" name="Rectangle 18">
            <a:extLst>
              <a:ext uri="{FF2B5EF4-FFF2-40B4-BE49-F238E27FC236}">
                <a16:creationId xmlns:a16="http://schemas.microsoft.com/office/drawing/2014/main" id="{7133CDE6-1463-4826-9FA9-B3B78C544B31}"/>
              </a:ext>
            </a:extLst>
          </p:cNvPr>
          <p:cNvSpPr/>
          <p:nvPr/>
        </p:nvSpPr>
        <p:spPr>
          <a:xfrm>
            <a:off x="486137" y="1467765"/>
            <a:ext cx="7826479" cy="3926038"/>
          </a:xfrm>
          <a:prstGeom prst="rect">
            <a:avLst/>
          </a:prstGeom>
          <a:solidFill>
            <a:schemeClr val="dk1">
              <a:alpha val="78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Franklin Gothic Book" panose="020F0502020204030204"/>
              <a:ea typeface="宋体" panose="02010600030101010101" pitchFamily="2" charset="-122"/>
              <a:cs typeface="+mn-cs"/>
            </a:endParaRPr>
          </a:p>
        </p:txBody>
      </p:sp>
      <p:sp>
        <p:nvSpPr>
          <p:cNvPr id="20" name="TextBox 19">
            <a:extLst>
              <a:ext uri="{FF2B5EF4-FFF2-40B4-BE49-F238E27FC236}">
                <a16:creationId xmlns:a16="http://schemas.microsoft.com/office/drawing/2014/main" id="{12785C9D-B058-40CE-A918-26F01F97B729}"/>
              </a:ext>
            </a:extLst>
          </p:cNvPr>
          <p:cNvSpPr txBox="1"/>
          <p:nvPr/>
        </p:nvSpPr>
        <p:spPr>
          <a:xfrm>
            <a:off x="3274356" y="1694721"/>
            <a:ext cx="2250040"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prstClr val="white"/>
                </a:solidFill>
                <a:effectLst/>
                <a:uLnTx/>
                <a:uFillTx/>
                <a:latin typeface="Arial Rounded MT Bold" panose="020F0704030504030204" pitchFamily="34" charset="0"/>
                <a:ea typeface="宋体" panose="02010600030101010101" pitchFamily="2" charset="-122"/>
                <a:cs typeface="+mn-cs"/>
              </a:rPr>
              <a:t>Expectation</a:t>
            </a:r>
            <a:endParaRPr kumimoji="0" lang="zh-CN" altLang="en-US" sz="2800" b="0" i="0" u="none" strike="noStrike" kern="1200" cap="none" spc="0" normalizeH="0" baseline="0" noProof="0" dirty="0">
              <a:ln>
                <a:noFill/>
              </a:ln>
              <a:solidFill>
                <a:prstClr val="white"/>
              </a:solidFill>
              <a:effectLst/>
              <a:uLnTx/>
              <a:uFillTx/>
              <a:latin typeface="Arial Rounded MT Bold" panose="020F0704030504030204" pitchFamily="34" charset="0"/>
              <a:ea typeface="宋体" panose="02010600030101010101" pitchFamily="2" charset="-122"/>
              <a:cs typeface="+mn-cs"/>
            </a:endParaRPr>
          </a:p>
        </p:txBody>
      </p:sp>
      <p:sp>
        <p:nvSpPr>
          <p:cNvPr id="21" name="TextBox 20">
            <a:extLst>
              <a:ext uri="{FF2B5EF4-FFF2-40B4-BE49-F238E27FC236}">
                <a16:creationId xmlns:a16="http://schemas.microsoft.com/office/drawing/2014/main" id="{8252B3A4-8297-44EC-B273-6C8801D2EBD6}"/>
              </a:ext>
            </a:extLst>
          </p:cNvPr>
          <p:cNvSpPr txBox="1"/>
          <p:nvPr/>
        </p:nvSpPr>
        <p:spPr>
          <a:xfrm>
            <a:off x="3274356" y="2496474"/>
            <a:ext cx="1248099"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prstClr val="white"/>
                </a:solidFill>
                <a:effectLst/>
                <a:uLnTx/>
                <a:uFillTx/>
                <a:latin typeface="Arial Rounded MT Bold" panose="020F0704030504030204" pitchFamily="34" charset="0"/>
                <a:ea typeface="宋体" panose="02010600030101010101" pitchFamily="2" charset="-122"/>
                <a:cs typeface="+mn-cs"/>
              </a:rPr>
              <a:t>Travel</a:t>
            </a:r>
            <a:endParaRPr kumimoji="0" lang="zh-CN" altLang="en-US" sz="2800" b="0" i="0" u="none" strike="noStrike" kern="1200" cap="none" spc="0" normalizeH="0" baseline="0" noProof="0" dirty="0">
              <a:ln>
                <a:noFill/>
              </a:ln>
              <a:solidFill>
                <a:prstClr val="white"/>
              </a:solidFill>
              <a:effectLst/>
              <a:uLnTx/>
              <a:uFillTx/>
              <a:latin typeface="Arial Rounded MT Bold" panose="020F0704030504030204" pitchFamily="34" charset="0"/>
              <a:ea typeface="宋体" panose="02010600030101010101" pitchFamily="2" charset="-122"/>
              <a:cs typeface="+mn-cs"/>
            </a:endParaRPr>
          </a:p>
        </p:txBody>
      </p:sp>
      <p:sp>
        <p:nvSpPr>
          <p:cNvPr id="22" name="TextBox 21">
            <a:extLst>
              <a:ext uri="{FF2B5EF4-FFF2-40B4-BE49-F238E27FC236}">
                <a16:creationId xmlns:a16="http://schemas.microsoft.com/office/drawing/2014/main" id="{6F40B684-6CE0-43A1-9EE1-60B777F2FC5C}"/>
              </a:ext>
            </a:extLst>
          </p:cNvPr>
          <p:cNvSpPr txBox="1"/>
          <p:nvPr/>
        </p:nvSpPr>
        <p:spPr>
          <a:xfrm>
            <a:off x="3274356" y="3233948"/>
            <a:ext cx="1299458"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prstClr val="white"/>
                </a:solidFill>
                <a:effectLst/>
                <a:uLnTx/>
                <a:uFillTx/>
                <a:latin typeface="Arial Rounded MT Bold" panose="020F0704030504030204" pitchFamily="34" charset="0"/>
                <a:ea typeface="宋体" panose="02010600030101010101" pitchFamily="2" charset="-122"/>
                <a:cs typeface="+mn-cs"/>
              </a:rPr>
              <a:t>Stress</a:t>
            </a:r>
            <a:endParaRPr kumimoji="0" lang="zh-CN" altLang="en-US" sz="2800" b="0" i="0" u="none" strike="noStrike" kern="1200" cap="none" spc="0" normalizeH="0" baseline="0" noProof="0" dirty="0">
              <a:ln>
                <a:noFill/>
              </a:ln>
              <a:solidFill>
                <a:prstClr val="white"/>
              </a:solidFill>
              <a:effectLst/>
              <a:uLnTx/>
              <a:uFillTx/>
              <a:latin typeface="Arial Rounded MT Bold" panose="020F0704030504030204" pitchFamily="34" charset="0"/>
              <a:ea typeface="宋体" panose="02010600030101010101" pitchFamily="2" charset="-122"/>
              <a:cs typeface="+mn-cs"/>
            </a:endParaRPr>
          </a:p>
        </p:txBody>
      </p:sp>
      <p:sp>
        <p:nvSpPr>
          <p:cNvPr id="23" name="TextBox 22">
            <a:extLst>
              <a:ext uri="{FF2B5EF4-FFF2-40B4-BE49-F238E27FC236}">
                <a16:creationId xmlns:a16="http://schemas.microsoft.com/office/drawing/2014/main" id="{6D17B1B0-2D69-49A9-9E64-618F8265D9C7}"/>
              </a:ext>
            </a:extLst>
          </p:cNvPr>
          <p:cNvSpPr txBox="1"/>
          <p:nvPr/>
        </p:nvSpPr>
        <p:spPr>
          <a:xfrm>
            <a:off x="3274356" y="3959308"/>
            <a:ext cx="2322174"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prstClr val="white"/>
                </a:solidFill>
                <a:effectLst/>
                <a:uLnTx/>
                <a:uFillTx/>
                <a:latin typeface="Arial Rounded MT Bold" panose="020F0704030504030204" pitchFamily="34" charset="0"/>
                <a:ea typeface="宋体" panose="02010600030101010101" pitchFamily="2" charset="-122"/>
                <a:cs typeface="+mn-cs"/>
              </a:rPr>
              <a:t>Appearance</a:t>
            </a:r>
            <a:endParaRPr kumimoji="0" lang="zh-CN" altLang="en-US" sz="2800" b="0" i="0" u="none" strike="noStrike" kern="1200" cap="none" spc="0" normalizeH="0" baseline="0" noProof="0" dirty="0">
              <a:ln>
                <a:noFill/>
              </a:ln>
              <a:solidFill>
                <a:prstClr val="white"/>
              </a:solidFill>
              <a:effectLst/>
              <a:uLnTx/>
              <a:uFillTx/>
              <a:latin typeface="Arial Rounded MT Bold" panose="020F0704030504030204" pitchFamily="34" charset="0"/>
              <a:ea typeface="宋体" panose="02010600030101010101" pitchFamily="2" charset="-122"/>
              <a:cs typeface="+mn-cs"/>
            </a:endParaRPr>
          </a:p>
        </p:txBody>
      </p:sp>
      <p:sp>
        <p:nvSpPr>
          <p:cNvPr id="24" name="TextBox 23">
            <a:extLst>
              <a:ext uri="{FF2B5EF4-FFF2-40B4-BE49-F238E27FC236}">
                <a16:creationId xmlns:a16="http://schemas.microsoft.com/office/drawing/2014/main" id="{04C8E780-B140-467E-99B9-8D7B923437ED}"/>
              </a:ext>
            </a:extLst>
          </p:cNvPr>
          <p:cNvSpPr txBox="1"/>
          <p:nvPr/>
        </p:nvSpPr>
        <p:spPr>
          <a:xfrm>
            <a:off x="3274356" y="4675406"/>
            <a:ext cx="2282997"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prstClr val="white"/>
                </a:solidFill>
                <a:effectLst/>
                <a:uLnTx/>
                <a:uFillTx/>
                <a:latin typeface="Arial Rounded MT Bold" panose="020F0704030504030204" pitchFamily="34" charset="0"/>
                <a:ea typeface="宋体" panose="02010600030101010101" pitchFamily="2" charset="-122"/>
                <a:cs typeface="+mn-cs"/>
              </a:rPr>
              <a:t>Living place</a:t>
            </a:r>
            <a:endParaRPr kumimoji="0" lang="zh-CN" altLang="en-US" sz="2800" b="0" i="0" u="none" strike="noStrike" kern="1200" cap="none" spc="0" normalizeH="0" baseline="0" noProof="0" dirty="0">
              <a:ln>
                <a:noFill/>
              </a:ln>
              <a:solidFill>
                <a:prstClr val="white"/>
              </a:solidFill>
              <a:effectLst/>
              <a:uLnTx/>
              <a:uFillTx/>
              <a:latin typeface="Arial Rounded MT Bold" panose="020F0704030504030204" pitchFamily="34" charset="0"/>
              <a:ea typeface="宋体" panose="02010600030101010101" pitchFamily="2" charset="-122"/>
              <a:cs typeface="+mn-cs"/>
            </a:endParaRPr>
          </a:p>
        </p:txBody>
      </p:sp>
    </p:spTree>
    <p:extLst>
      <p:ext uri="{BB962C8B-B14F-4D97-AF65-F5344CB8AC3E}">
        <p14:creationId xmlns:p14="http://schemas.microsoft.com/office/powerpoint/2010/main" val="45260766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25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25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25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25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250"/>
                                        <p:tgtEl>
                                          <p:spTgt spid="1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25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250"/>
                                        <p:tgtEl>
                                          <p:spTgt spid="14"/>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fade">
                                      <p:cBhvr>
                                        <p:cTn id="42" dur="250"/>
                                        <p:tgtEl>
                                          <p:spTgt spid="11"/>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fade">
                                      <p:cBhvr>
                                        <p:cTn id="47" dur="250"/>
                                        <p:tgtEl>
                                          <p:spTgt spid="17"/>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8"/>
                                        </p:tgtEl>
                                        <p:attrNameLst>
                                          <p:attrName>style.visibility</p:attrName>
                                        </p:attrNameLst>
                                      </p:cBhvr>
                                      <p:to>
                                        <p:strVal val="visible"/>
                                      </p:to>
                                    </p:set>
                                    <p:animEffect transition="in" filter="fade">
                                      <p:cBhvr>
                                        <p:cTn id="52" dur="250"/>
                                        <p:tgtEl>
                                          <p:spTgt spid="8"/>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18"/>
                                        </p:tgtEl>
                                        <p:attrNameLst>
                                          <p:attrName>style.visibility</p:attrName>
                                        </p:attrNameLst>
                                      </p:cBhvr>
                                      <p:to>
                                        <p:strVal val="visible"/>
                                      </p:to>
                                    </p:set>
                                    <p:animEffect transition="in" filter="fade">
                                      <p:cBhvr>
                                        <p:cTn id="57" dur="250"/>
                                        <p:tgtEl>
                                          <p:spTgt spid="18"/>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19"/>
                                        </p:tgtEl>
                                        <p:attrNameLst>
                                          <p:attrName>style.visibility</p:attrName>
                                        </p:attrNameLst>
                                      </p:cBhvr>
                                      <p:to>
                                        <p:strVal val="visible"/>
                                      </p:to>
                                    </p:set>
                                    <p:animEffect transition="in" filter="fade">
                                      <p:cBhvr>
                                        <p:cTn id="62" dur="250"/>
                                        <p:tgtEl>
                                          <p:spTgt spid="19"/>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20">
                                            <p:txEl>
                                              <p:pRg st="0" end="0"/>
                                            </p:txEl>
                                          </p:spTgt>
                                        </p:tgtEl>
                                        <p:attrNameLst>
                                          <p:attrName>style.visibility</p:attrName>
                                        </p:attrNameLst>
                                      </p:cBhvr>
                                      <p:to>
                                        <p:strVal val="visible"/>
                                      </p:to>
                                    </p:set>
                                    <p:animEffect transition="in" filter="fade">
                                      <p:cBhvr>
                                        <p:cTn id="67" dur="250"/>
                                        <p:tgtEl>
                                          <p:spTgt spid="20">
                                            <p:txEl>
                                              <p:pRg st="0" end="0"/>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21">
                                            <p:txEl>
                                              <p:pRg st="0" end="0"/>
                                            </p:txEl>
                                          </p:spTgt>
                                        </p:tgtEl>
                                        <p:attrNameLst>
                                          <p:attrName>style.visibility</p:attrName>
                                        </p:attrNameLst>
                                      </p:cBhvr>
                                      <p:to>
                                        <p:strVal val="visible"/>
                                      </p:to>
                                    </p:set>
                                    <p:animEffect transition="in" filter="fade">
                                      <p:cBhvr>
                                        <p:cTn id="72" dur="250"/>
                                        <p:tgtEl>
                                          <p:spTgt spid="21">
                                            <p:txEl>
                                              <p:pRg st="0" end="0"/>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22">
                                            <p:txEl>
                                              <p:pRg st="0" end="0"/>
                                            </p:txEl>
                                          </p:spTgt>
                                        </p:tgtEl>
                                        <p:attrNameLst>
                                          <p:attrName>style.visibility</p:attrName>
                                        </p:attrNameLst>
                                      </p:cBhvr>
                                      <p:to>
                                        <p:strVal val="visible"/>
                                      </p:to>
                                    </p:set>
                                    <p:animEffect transition="in" filter="fade">
                                      <p:cBhvr>
                                        <p:cTn id="77" dur="250"/>
                                        <p:tgtEl>
                                          <p:spTgt spid="22">
                                            <p:txEl>
                                              <p:pRg st="0" end="0"/>
                                            </p:txEl>
                                          </p:spTgt>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23">
                                            <p:txEl>
                                              <p:pRg st="0" end="0"/>
                                            </p:txEl>
                                          </p:spTgt>
                                        </p:tgtEl>
                                        <p:attrNameLst>
                                          <p:attrName>style.visibility</p:attrName>
                                        </p:attrNameLst>
                                      </p:cBhvr>
                                      <p:to>
                                        <p:strVal val="visible"/>
                                      </p:to>
                                    </p:set>
                                    <p:animEffect transition="in" filter="fade">
                                      <p:cBhvr>
                                        <p:cTn id="82" dur="250"/>
                                        <p:tgtEl>
                                          <p:spTgt spid="23">
                                            <p:txEl>
                                              <p:pRg st="0" end="0"/>
                                            </p:txEl>
                                          </p:spTgt>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grpId="0" nodeType="clickEffect">
                                  <p:stCondLst>
                                    <p:cond delay="0"/>
                                  </p:stCondLst>
                                  <p:childTnLst>
                                    <p:set>
                                      <p:cBhvr>
                                        <p:cTn id="86" dur="1" fill="hold">
                                          <p:stCondLst>
                                            <p:cond delay="0"/>
                                          </p:stCondLst>
                                        </p:cTn>
                                        <p:tgtEl>
                                          <p:spTgt spid="24">
                                            <p:txEl>
                                              <p:pRg st="0" end="0"/>
                                            </p:txEl>
                                          </p:spTgt>
                                        </p:tgtEl>
                                        <p:attrNameLst>
                                          <p:attrName>style.visibility</p:attrName>
                                        </p:attrNameLst>
                                      </p:cBhvr>
                                      <p:to>
                                        <p:strVal val="visible"/>
                                      </p:to>
                                    </p:set>
                                    <p:animEffect transition="in" filter="fade">
                                      <p:cBhvr>
                                        <p:cTn id="87" dur="250"/>
                                        <p:tgtEl>
                                          <p:spTgt spid="2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1" grpId="0"/>
      <p:bldP spid="13" grpId="0"/>
      <p:bldP spid="14" grpId="0"/>
      <p:bldP spid="15" grpId="0"/>
      <p:bldP spid="16" grpId="0"/>
      <p:bldP spid="17" grpId="0"/>
      <p:bldP spid="18" grpId="0"/>
      <p:bldP spid="19" grpId="0" animBg="1"/>
      <p:bldP spid="20" grpId="0" build="p"/>
      <p:bldP spid="21" grpId="0" build="p"/>
      <p:bldP spid="22" grpId="0" build="p"/>
      <p:bldP spid="23" grpId="0" build="p"/>
      <p:bldP spid="24" grpId="0" build="p"/>
    </p:bldLst>
  </p:timing>
</p:sld>
</file>

<file path=ppt/slides/slide21.xml><?xml version="1.0" encoding="utf-8"?>
<p:sld xmlns:a="http://schemas.openxmlformats.org/drawingml/2006/main" xmlns:r="http://schemas.openxmlformats.org/officeDocument/2006/relationships" xmlns:p="http://schemas.openxmlformats.org/presentationml/2006/main" showMasterSp="0">
  <p:cSld>
    <p:bg>
      <p:bgPr>
        <a:solidFill>
          <a:schemeClr val="accent6">
            <a:lumMod val="5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76CB32-901A-4DA0-AA8A-9A7B5A88BFCD}"/>
              </a:ext>
            </a:extLst>
          </p:cNvPr>
          <p:cNvSpPr>
            <a:spLocks noGrp="1"/>
          </p:cNvSpPr>
          <p:nvPr>
            <p:ph type="title" idx="4294967295"/>
          </p:nvPr>
        </p:nvSpPr>
        <p:spPr>
          <a:xfrm>
            <a:off x="777073" y="727581"/>
            <a:ext cx="10611060" cy="934497"/>
          </a:xfrm>
        </p:spPr>
        <p:txBody>
          <a:bodyPr>
            <a:noAutofit/>
          </a:bodyPr>
          <a:lstStyle/>
          <a:p>
            <a:r>
              <a:rPr lang="en-US" sz="4800" dirty="0">
                <a:solidFill>
                  <a:schemeClr val="bg1"/>
                </a:solidFill>
                <a:latin typeface="Arial Rounded MT Bold" panose="020F0704030504030204" pitchFamily="34" charset="0"/>
              </a:rPr>
              <a:t>Chinese Cultural Values</a:t>
            </a:r>
            <a:br>
              <a:rPr lang="en-US" sz="4800" dirty="0">
                <a:solidFill>
                  <a:schemeClr val="bg1"/>
                </a:solidFill>
                <a:latin typeface="Arial Rounded MT Bold" panose="020F0704030504030204" pitchFamily="34" charset="0"/>
              </a:rPr>
            </a:br>
            <a:r>
              <a:rPr lang="en-US" sz="2400" dirty="0">
                <a:solidFill>
                  <a:schemeClr val="bg1"/>
                </a:solidFill>
                <a:latin typeface="Arial Rounded MT Bold" panose="020F0704030504030204" pitchFamily="34" charset="0"/>
              </a:rPr>
              <a:t>behind our collectivism</a:t>
            </a:r>
          </a:p>
        </p:txBody>
      </p:sp>
      <p:sp>
        <p:nvSpPr>
          <p:cNvPr id="5" name="Rectangle 4">
            <a:extLst>
              <a:ext uri="{FF2B5EF4-FFF2-40B4-BE49-F238E27FC236}">
                <a16:creationId xmlns:a16="http://schemas.microsoft.com/office/drawing/2014/main" id="{91DCA28B-9D02-43AE-A3F8-AD054C458582}"/>
              </a:ext>
            </a:extLst>
          </p:cNvPr>
          <p:cNvSpPr/>
          <p:nvPr/>
        </p:nvSpPr>
        <p:spPr>
          <a:xfrm flipV="1">
            <a:off x="834013" y="1693771"/>
            <a:ext cx="10497179" cy="45719"/>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Franklin Gothic Book" panose="020F0502020204030204"/>
              <a:ea typeface="宋体" panose="02010600030101010101" pitchFamily="2" charset="-122"/>
              <a:cs typeface="+mn-cs"/>
            </a:endParaRPr>
          </a:p>
        </p:txBody>
      </p:sp>
      <p:sp>
        <p:nvSpPr>
          <p:cNvPr id="10" name="TextBox 9">
            <a:extLst>
              <a:ext uri="{FF2B5EF4-FFF2-40B4-BE49-F238E27FC236}">
                <a16:creationId xmlns:a16="http://schemas.microsoft.com/office/drawing/2014/main" id="{E6D7A889-7D03-433C-AEC2-C8122A7986A5}"/>
              </a:ext>
            </a:extLst>
          </p:cNvPr>
          <p:cNvSpPr txBox="1"/>
          <p:nvPr/>
        </p:nvSpPr>
        <p:spPr>
          <a:xfrm>
            <a:off x="3018773" y="2256189"/>
            <a:ext cx="6016848" cy="286232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6000" b="0" i="0" u="none" strike="noStrike" kern="1200" cap="none" spc="0" normalizeH="0" baseline="0" noProof="0" dirty="0">
                <a:ln>
                  <a:noFill/>
                </a:ln>
                <a:solidFill>
                  <a:srgbClr val="EC7016">
                    <a:lumMod val="40000"/>
                    <a:lumOff val="60000"/>
                  </a:srgbClr>
                </a:solidFill>
                <a:effectLst/>
                <a:uLnTx/>
                <a:uFillTx/>
                <a:latin typeface="Arial Rounded MT Bold" panose="020F0704030504030204" pitchFamily="34" charset="0"/>
                <a:ea typeface="宋体" panose="02010600030101010101" pitchFamily="2" charset="-122"/>
                <a:cs typeface="Arial" panose="020B0604020202020204" pitchFamily="34" charset="0"/>
              </a:rPr>
              <a:t>Confucianism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6000" b="0" i="0" u="none" strike="noStrike" kern="1200" cap="none" spc="0" normalizeH="0" baseline="0" noProof="0" dirty="0">
                <a:ln>
                  <a:noFill/>
                </a:ln>
                <a:solidFill>
                  <a:srgbClr val="EC7016">
                    <a:lumMod val="40000"/>
                    <a:lumOff val="60000"/>
                  </a:srgbClr>
                </a:solidFill>
                <a:effectLst/>
                <a:uLnTx/>
                <a:uFillTx/>
                <a:latin typeface="Arial Rounded MT Bold" panose="020F0704030504030204" pitchFamily="34" charset="0"/>
                <a:ea typeface="宋体" panose="02010600030101010101" pitchFamily="2" charset="-122"/>
                <a:cs typeface="Arial" panose="020B0604020202020204" pitchFamily="34" charset="0"/>
              </a:rPr>
              <a:t>Taoism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6000" b="0" i="0" u="none" strike="noStrike" kern="1200" cap="none" spc="0" normalizeH="0" baseline="0" noProof="0" dirty="0">
                <a:ln>
                  <a:noFill/>
                </a:ln>
                <a:solidFill>
                  <a:srgbClr val="EC7016">
                    <a:lumMod val="40000"/>
                    <a:lumOff val="60000"/>
                  </a:srgbClr>
                </a:solidFill>
                <a:effectLst/>
                <a:uLnTx/>
                <a:uFillTx/>
                <a:latin typeface="Arial Rounded MT Bold" panose="020F0704030504030204" pitchFamily="34" charset="0"/>
                <a:ea typeface="宋体" panose="02010600030101010101" pitchFamily="2" charset="-122"/>
                <a:cs typeface="Arial" panose="020B0604020202020204" pitchFamily="34" charset="0"/>
              </a:rPr>
              <a:t>Buddhism</a:t>
            </a:r>
          </a:p>
        </p:txBody>
      </p:sp>
      <p:sp>
        <p:nvSpPr>
          <p:cNvPr id="4" name="TextBox 3">
            <a:extLst>
              <a:ext uri="{FF2B5EF4-FFF2-40B4-BE49-F238E27FC236}">
                <a16:creationId xmlns:a16="http://schemas.microsoft.com/office/drawing/2014/main" id="{7060CCD7-21C8-431C-B6C2-74236B763803}"/>
              </a:ext>
            </a:extLst>
          </p:cNvPr>
          <p:cNvSpPr txBox="1"/>
          <p:nvPr/>
        </p:nvSpPr>
        <p:spPr>
          <a:xfrm>
            <a:off x="3018772" y="5118511"/>
            <a:ext cx="7002049"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prstClr val="white"/>
                </a:solidFill>
                <a:effectLst/>
                <a:uLnTx/>
                <a:uFillTx/>
                <a:latin typeface="Arial Rounded MT Bold" panose="020F0704030504030204" pitchFamily="34" charset="0"/>
                <a:ea typeface="宋体" panose="02010600030101010101" pitchFamily="2" charset="-122"/>
                <a:cs typeface="+mn-cs"/>
              </a:rPr>
              <a:t>Socialism with Chinese characteristics</a:t>
            </a:r>
            <a:endParaRPr kumimoji="0" lang="zh-CN" altLang="en-US" sz="2800" b="0" i="0" u="none" strike="noStrike" kern="1200" cap="none" spc="0" normalizeH="0" baseline="0" noProof="0" dirty="0">
              <a:ln>
                <a:noFill/>
              </a:ln>
              <a:solidFill>
                <a:prstClr val="white"/>
              </a:solidFill>
              <a:effectLst/>
              <a:uLnTx/>
              <a:uFillTx/>
              <a:latin typeface="Arial Rounded MT Bold" panose="020F0704030504030204" pitchFamily="34" charset="0"/>
              <a:ea typeface="宋体" panose="02010600030101010101" pitchFamily="2" charset="-122"/>
              <a:cs typeface="+mn-cs"/>
            </a:endParaRPr>
          </a:p>
        </p:txBody>
      </p:sp>
    </p:spTree>
    <p:extLst>
      <p:ext uri="{BB962C8B-B14F-4D97-AF65-F5344CB8AC3E}">
        <p14:creationId xmlns:p14="http://schemas.microsoft.com/office/powerpoint/2010/main" val="3853648291"/>
      </p:ext>
    </p:extLst>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anim calcmode="lin" valueType="num">
                                      <p:cBhvr>
                                        <p:cTn id="8" dur="500" fill="hold"/>
                                        <p:tgtEl>
                                          <p:spTgt spid="5"/>
                                        </p:tgtEl>
                                        <p:attrNameLst>
                                          <p:attrName>ppt_x</p:attrName>
                                        </p:attrNameLst>
                                      </p:cBhvr>
                                      <p:tavLst>
                                        <p:tav tm="0">
                                          <p:val>
                                            <p:strVal val="#ppt_x"/>
                                          </p:val>
                                        </p:tav>
                                        <p:tav tm="100000">
                                          <p:val>
                                            <p:strVal val="#ppt_x"/>
                                          </p:val>
                                        </p:tav>
                                      </p:tavLst>
                                    </p:anim>
                                    <p:anim calcmode="lin" valueType="num">
                                      <p:cBhvr>
                                        <p:cTn id="9" dur="5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anim calcmode="lin" valueType="num">
                                      <p:cBhvr>
                                        <p:cTn id="13" dur="500" fill="hold"/>
                                        <p:tgtEl>
                                          <p:spTgt spid="2"/>
                                        </p:tgtEl>
                                        <p:attrNameLst>
                                          <p:attrName>ppt_x</p:attrName>
                                        </p:attrNameLst>
                                      </p:cBhvr>
                                      <p:tavLst>
                                        <p:tav tm="0">
                                          <p:val>
                                            <p:strVal val="#ppt_x"/>
                                          </p:val>
                                        </p:tav>
                                        <p:tav tm="100000">
                                          <p:val>
                                            <p:strVal val="#ppt_x"/>
                                          </p:val>
                                        </p:tav>
                                      </p:tavLst>
                                    </p:anim>
                                    <p:anim calcmode="lin" valueType="num">
                                      <p:cBhvr>
                                        <p:cTn id="14" dur="5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 calcmode="lin" valueType="num">
                                      <p:cBhvr additive="base">
                                        <p:cTn id="19" dur="50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0">
                                            <p:txEl>
                                              <p:pRg st="1" end="1"/>
                                            </p:txEl>
                                          </p:spTgt>
                                        </p:tgtEl>
                                        <p:attrNameLst>
                                          <p:attrName>style.visibility</p:attrName>
                                        </p:attrNameLst>
                                      </p:cBhvr>
                                      <p:to>
                                        <p:strVal val="visible"/>
                                      </p:to>
                                    </p:set>
                                    <p:anim calcmode="lin" valueType="num">
                                      <p:cBhvr additive="base">
                                        <p:cTn id="25" dur="500" fill="hold"/>
                                        <p:tgtEl>
                                          <p:spTgt spid="10">
                                            <p:txEl>
                                              <p:pRg st="1" end="1"/>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0">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0">
                                            <p:txEl>
                                              <p:pRg st="2" end="2"/>
                                            </p:txEl>
                                          </p:spTgt>
                                        </p:tgtEl>
                                        <p:attrNameLst>
                                          <p:attrName>style.visibility</p:attrName>
                                        </p:attrNameLst>
                                      </p:cBhvr>
                                      <p:to>
                                        <p:strVal val="visible"/>
                                      </p:to>
                                    </p:set>
                                    <p:anim calcmode="lin" valueType="num">
                                      <p:cBhvr additive="base">
                                        <p:cTn id="31" dur="500" fill="hold"/>
                                        <p:tgtEl>
                                          <p:spTgt spid="10">
                                            <p:txEl>
                                              <p:pRg st="2" end="2"/>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0">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gtEl>
                                        <p:attrNameLst>
                                          <p:attrName>style.visibility</p:attrName>
                                        </p:attrNameLst>
                                      </p:cBhvr>
                                      <p:to>
                                        <p:strVal val="visible"/>
                                      </p:to>
                                    </p:set>
                                    <p:animEffect transition="in" filter="fade">
                                      <p:cBhvr>
                                        <p:cTn id="3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animBg="1"/>
      <p:bldP spid="10" grpId="0" build="p"/>
      <p:bldP spid="4" grpId="0"/>
    </p:bldLst>
  </p:timing>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76CB32-901A-4DA0-AA8A-9A7B5A88BFCD}"/>
              </a:ext>
            </a:extLst>
          </p:cNvPr>
          <p:cNvSpPr>
            <a:spLocks noGrp="1"/>
          </p:cNvSpPr>
          <p:nvPr>
            <p:ph type="title" idx="4294967295"/>
          </p:nvPr>
        </p:nvSpPr>
        <p:spPr>
          <a:xfrm>
            <a:off x="1510101" y="3087345"/>
            <a:ext cx="4585899" cy="1336431"/>
          </a:xfrm>
        </p:spPr>
        <p:txBody>
          <a:bodyPr>
            <a:noAutofit/>
          </a:bodyPr>
          <a:lstStyle/>
          <a:p>
            <a:r>
              <a:rPr lang="en-US" sz="6600" dirty="0">
                <a:latin typeface="Arial Rounded MT Bold" panose="020F0704030504030204" pitchFamily="34" charset="0"/>
              </a:rPr>
              <a:t>Thanks for</a:t>
            </a:r>
            <a:br>
              <a:rPr lang="en-US" sz="6600" dirty="0">
                <a:latin typeface="Arial Rounded MT Bold" panose="020F0704030504030204" pitchFamily="34" charset="0"/>
              </a:rPr>
            </a:br>
            <a:r>
              <a:rPr lang="en-US" sz="6600" dirty="0">
                <a:latin typeface="Arial Rounded MT Bold" panose="020F0704030504030204" pitchFamily="34" charset="0"/>
              </a:rPr>
              <a:t>watching!</a:t>
            </a:r>
          </a:p>
        </p:txBody>
      </p:sp>
      <p:pic>
        <p:nvPicPr>
          <p:cNvPr id="15" name="Picture 14">
            <a:extLst>
              <a:ext uri="{FF2B5EF4-FFF2-40B4-BE49-F238E27FC236}">
                <a16:creationId xmlns:a16="http://schemas.microsoft.com/office/drawing/2014/main" id="{CB405822-4935-462C-AF15-0736899D33C0}"/>
              </a:ext>
              <a:ext uri="{C183D7F6-B498-43B3-948B-1728B52AA6E4}">
                <adec:decorative xmlns:adec="http://schemas.microsoft.com/office/drawing/2017/decorative" val="1"/>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7556687" y="2"/>
            <a:ext cx="4635315" cy="6857999"/>
          </a:xfrm>
          <a:prstGeom prst="rect">
            <a:avLst/>
          </a:prstGeom>
        </p:spPr>
      </p:pic>
      <p:sp>
        <p:nvSpPr>
          <p:cNvPr id="8" name="TextBox 7">
            <a:extLst>
              <a:ext uri="{FF2B5EF4-FFF2-40B4-BE49-F238E27FC236}">
                <a16:creationId xmlns:a16="http://schemas.microsoft.com/office/drawing/2014/main" id="{DB200057-4F2B-4347-88A2-4F829AFCD841}"/>
              </a:ext>
            </a:extLst>
          </p:cNvPr>
          <p:cNvSpPr txBox="1"/>
          <p:nvPr/>
        </p:nvSpPr>
        <p:spPr>
          <a:xfrm>
            <a:off x="6833412" y="6581001"/>
            <a:ext cx="723275"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lumMod val="75000"/>
                    <a:lumOff val="25000"/>
                  </a:prstClr>
                </a:solidFill>
                <a:effectLst/>
                <a:uLnTx/>
                <a:uFillTx/>
                <a:latin typeface="Times New Roman" panose="02020603050405020304" pitchFamily="18" charset="0"/>
                <a:ea typeface="宋体" panose="02010600030101010101" pitchFamily="2" charset="-122"/>
                <a:cs typeface="Times New Roman" panose="02020603050405020304" pitchFamily="18" charset="0"/>
              </a:rPr>
              <a:t>2021.6.5</a:t>
            </a:r>
            <a:endParaRPr kumimoji="0" lang="zh-CN" altLang="en-US" sz="1200" b="0" i="0" u="none" strike="noStrike" kern="1200" cap="none" spc="0" normalizeH="0" baseline="0" noProof="0" dirty="0">
              <a:ln>
                <a:noFill/>
              </a:ln>
              <a:solidFill>
                <a:prstClr val="black">
                  <a:lumMod val="75000"/>
                  <a:lumOff val="25000"/>
                </a:prstClr>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738257667"/>
      </p:ext>
    </p:extLst>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9" presetClass="entr" presetSubtype="0" decel="10000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 calcmode="lin" valueType="num">
                                      <p:cBhvr>
                                        <p:cTn id="9" dur="500" fill="hold"/>
                                        <p:tgtEl>
                                          <p:spTgt spid="2"/>
                                        </p:tgtEl>
                                        <p:attrNameLst>
                                          <p:attrName>style.rotation</p:attrName>
                                        </p:attrNameLst>
                                      </p:cBhvr>
                                      <p:tavLst>
                                        <p:tav tm="0">
                                          <p:val>
                                            <p:fltVal val="360"/>
                                          </p:val>
                                        </p:tav>
                                        <p:tav tm="100000">
                                          <p:val>
                                            <p:fltVal val="0"/>
                                          </p:val>
                                        </p:tav>
                                      </p:tavLst>
                                    </p:anim>
                                    <p:animEffect transition="in" filter="fade">
                                      <p:cBhvr>
                                        <p:cTn id="1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showMasterSp="0">
  <p:cSld>
    <p:bg>
      <p:bgPr>
        <a:solidFill>
          <a:schemeClr val="bg1">
            <a:alpha val="86000"/>
          </a:schemeClr>
        </a:solidFill>
        <a:effectLst/>
      </p:bgPr>
    </p:bg>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83297717-2E8E-41C5-A491-6BC414FC8CED}"/>
              </a:ext>
            </a:extLst>
          </p:cNvPr>
          <p:cNvPicPr>
            <a:picLocks noChangeAspect="1"/>
          </p:cNvPicPr>
          <p:nvPr/>
        </p:nvPicPr>
        <p:blipFill>
          <a:blip r:embed="rId2"/>
          <a:stretch>
            <a:fillRect/>
          </a:stretch>
        </p:blipFill>
        <p:spPr>
          <a:xfrm>
            <a:off x="6969623" y="2867336"/>
            <a:ext cx="2412460" cy="1670390"/>
          </a:xfrm>
          <a:prstGeom prst="rect">
            <a:avLst/>
          </a:prstGeom>
          <a:ln>
            <a:noFill/>
          </a:ln>
          <a:effectLst>
            <a:outerShdw blurRad="50800" dist="38100" dir="5400000" algn="t" rotWithShape="0">
              <a:prstClr val="black">
                <a:alpha val="40000"/>
              </a:prstClr>
            </a:outerShdw>
            <a:softEdge rad="31750"/>
          </a:effectLst>
        </p:spPr>
      </p:pic>
      <p:pic>
        <p:nvPicPr>
          <p:cNvPr id="11" name="图片 10">
            <a:extLst>
              <a:ext uri="{FF2B5EF4-FFF2-40B4-BE49-F238E27FC236}">
                <a16:creationId xmlns:a16="http://schemas.microsoft.com/office/drawing/2014/main" id="{C4002543-6185-4868-8E97-0CFEF06C5C2A}"/>
              </a:ext>
            </a:extLst>
          </p:cNvPr>
          <p:cNvPicPr>
            <a:picLocks noChangeAspect="1"/>
          </p:cNvPicPr>
          <p:nvPr/>
        </p:nvPicPr>
        <p:blipFill>
          <a:blip r:embed="rId3"/>
          <a:stretch>
            <a:fillRect/>
          </a:stretch>
        </p:blipFill>
        <p:spPr>
          <a:xfrm>
            <a:off x="6969623" y="4649430"/>
            <a:ext cx="2424702" cy="1670390"/>
          </a:xfrm>
          <a:prstGeom prst="rect">
            <a:avLst/>
          </a:prstGeom>
          <a:ln>
            <a:noFill/>
          </a:ln>
          <a:effectLst>
            <a:outerShdw blurRad="50800" dist="38100" dir="5400000" algn="t" rotWithShape="0">
              <a:prstClr val="black">
                <a:alpha val="40000"/>
              </a:prstClr>
            </a:outerShdw>
            <a:softEdge rad="31750"/>
          </a:effectLst>
        </p:spPr>
      </p:pic>
      <p:pic>
        <p:nvPicPr>
          <p:cNvPr id="13" name="图片 12">
            <a:extLst>
              <a:ext uri="{FF2B5EF4-FFF2-40B4-BE49-F238E27FC236}">
                <a16:creationId xmlns:a16="http://schemas.microsoft.com/office/drawing/2014/main" id="{9ADA716D-E2C6-46FE-9A77-D8FBB9F80E14}"/>
              </a:ext>
            </a:extLst>
          </p:cNvPr>
          <p:cNvPicPr>
            <a:picLocks noChangeAspect="1"/>
          </p:cNvPicPr>
          <p:nvPr/>
        </p:nvPicPr>
        <p:blipFill>
          <a:blip r:embed="rId4"/>
          <a:stretch>
            <a:fillRect/>
          </a:stretch>
        </p:blipFill>
        <p:spPr>
          <a:xfrm>
            <a:off x="6969623" y="1059823"/>
            <a:ext cx="2412460" cy="1670390"/>
          </a:xfrm>
          <a:prstGeom prst="rect">
            <a:avLst/>
          </a:prstGeom>
          <a:ln>
            <a:noFill/>
          </a:ln>
          <a:effectLst>
            <a:outerShdw blurRad="50800" dist="38100" dir="5400000" algn="t" rotWithShape="0">
              <a:prstClr val="black">
                <a:alpha val="40000"/>
              </a:prstClr>
            </a:outerShdw>
            <a:softEdge rad="31750"/>
          </a:effectLst>
        </p:spPr>
      </p:pic>
      <p:pic>
        <p:nvPicPr>
          <p:cNvPr id="19" name="图片 18">
            <a:extLst>
              <a:ext uri="{FF2B5EF4-FFF2-40B4-BE49-F238E27FC236}">
                <a16:creationId xmlns:a16="http://schemas.microsoft.com/office/drawing/2014/main" id="{7A02D7B1-7284-405D-98B8-CD6D924210BE}"/>
              </a:ext>
            </a:extLst>
          </p:cNvPr>
          <p:cNvPicPr>
            <a:picLocks noChangeAspect="1"/>
          </p:cNvPicPr>
          <p:nvPr/>
        </p:nvPicPr>
        <p:blipFill>
          <a:blip r:embed="rId5"/>
          <a:stretch>
            <a:fillRect/>
          </a:stretch>
        </p:blipFill>
        <p:spPr>
          <a:xfrm>
            <a:off x="2641747" y="1059824"/>
            <a:ext cx="2424702" cy="1670390"/>
          </a:xfrm>
          <a:prstGeom prst="rect">
            <a:avLst/>
          </a:prstGeom>
          <a:effectLst>
            <a:outerShdw blurRad="63500" sx="102000" sy="102000" algn="ctr" rotWithShape="0">
              <a:prstClr val="black">
                <a:alpha val="40000"/>
              </a:prstClr>
            </a:outerShdw>
            <a:softEdge rad="31750"/>
          </a:effectLst>
        </p:spPr>
      </p:pic>
      <p:pic>
        <p:nvPicPr>
          <p:cNvPr id="21" name="图片 20">
            <a:extLst>
              <a:ext uri="{FF2B5EF4-FFF2-40B4-BE49-F238E27FC236}">
                <a16:creationId xmlns:a16="http://schemas.microsoft.com/office/drawing/2014/main" id="{6184AEF0-9CF0-4CA8-9781-3756916285C9}"/>
              </a:ext>
            </a:extLst>
          </p:cNvPr>
          <p:cNvPicPr>
            <a:picLocks noChangeAspect="1"/>
          </p:cNvPicPr>
          <p:nvPr/>
        </p:nvPicPr>
        <p:blipFill>
          <a:blip r:embed="rId6"/>
          <a:stretch>
            <a:fillRect/>
          </a:stretch>
        </p:blipFill>
        <p:spPr>
          <a:xfrm>
            <a:off x="2653989" y="2867337"/>
            <a:ext cx="2424702" cy="1670390"/>
          </a:xfrm>
          <a:prstGeom prst="rect">
            <a:avLst/>
          </a:prstGeom>
          <a:effectLst>
            <a:outerShdw blurRad="63500" sx="102000" sy="102000" algn="ctr" rotWithShape="0">
              <a:prstClr val="black">
                <a:alpha val="40000"/>
              </a:prstClr>
            </a:outerShdw>
            <a:softEdge rad="31750"/>
          </a:effectLst>
        </p:spPr>
      </p:pic>
      <p:pic>
        <p:nvPicPr>
          <p:cNvPr id="24" name="图片 23">
            <a:extLst>
              <a:ext uri="{FF2B5EF4-FFF2-40B4-BE49-F238E27FC236}">
                <a16:creationId xmlns:a16="http://schemas.microsoft.com/office/drawing/2014/main" id="{9002C63B-1888-442D-A864-9D3F1594D8D0}"/>
              </a:ext>
            </a:extLst>
          </p:cNvPr>
          <p:cNvPicPr>
            <a:picLocks noChangeAspect="1"/>
          </p:cNvPicPr>
          <p:nvPr/>
        </p:nvPicPr>
        <p:blipFill>
          <a:blip r:embed="rId7"/>
          <a:stretch>
            <a:fillRect/>
          </a:stretch>
        </p:blipFill>
        <p:spPr>
          <a:xfrm flipH="1">
            <a:off x="2629505" y="4674850"/>
            <a:ext cx="2436944" cy="1670390"/>
          </a:xfrm>
          <a:prstGeom prst="rect">
            <a:avLst/>
          </a:prstGeom>
          <a:effectLst>
            <a:outerShdw blurRad="63500" sx="102000" sy="102000" algn="ctr" rotWithShape="0">
              <a:prstClr val="black">
                <a:alpha val="40000"/>
              </a:prstClr>
            </a:outerShdw>
            <a:softEdge rad="31750"/>
          </a:effectLst>
        </p:spPr>
      </p:pic>
      <p:sp>
        <p:nvSpPr>
          <p:cNvPr id="25" name="文本框 24">
            <a:extLst>
              <a:ext uri="{FF2B5EF4-FFF2-40B4-BE49-F238E27FC236}">
                <a16:creationId xmlns:a16="http://schemas.microsoft.com/office/drawing/2014/main" id="{6C9331B2-78A5-483B-A863-DA68ACD63801}"/>
              </a:ext>
            </a:extLst>
          </p:cNvPr>
          <p:cNvSpPr txBox="1"/>
          <p:nvPr/>
        </p:nvSpPr>
        <p:spPr>
          <a:xfrm>
            <a:off x="6712952" y="344931"/>
            <a:ext cx="2925801" cy="646331"/>
          </a:xfrm>
          <a:prstGeom prst="rect">
            <a:avLst/>
          </a:prstGeom>
          <a:noFill/>
        </p:spPr>
        <p:txBody>
          <a:bodyPr wrap="none" rtlCol="0">
            <a:spAutoFit/>
          </a:bodyPr>
          <a:lstStyle/>
          <a:p>
            <a:r>
              <a:rPr lang="en-US" altLang="zh-CN" sz="3600" b="1" dirty="0">
                <a:latin typeface="Arial Rounded MT Bold" panose="020F0704030504030204" pitchFamily="34" charset="0"/>
                <a:cs typeface="Arial" panose="020B0604020202020204" pitchFamily="34" charset="0"/>
              </a:rPr>
              <a:t>Collectivism</a:t>
            </a:r>
            <a:endParaRPr lang="zh-CN" altLang="en-US" sz="3600" b="1" dirty="0">
              <a:latin typeface="Arial Rounded MT Bold" panose="020F0704030504030204" pitchFamily="34" charset="0"/>
              <a:cs typeface="Arial" panose="020B0604020202020204" pitchFamily="34" charset="0"/>
            </a:endParaRPr>
          </a:p>
        </p:txBody>
      </p:sp>
      <p:sp>
        <p:nvSpPr>
          <p:cNvPr id="28" name="文本框 27">
            <a:extLst>
              <a:ext uri="{FF2B5EF4-FFF2-40B4-BE49-F238E27FC236}">
                <a16:creationId xmlns:a16="http://schemas.microsoft.com/office/drawing/2014/main" id="{E059B1A2-E8BA-45A1-9174-17164423545C}"/>
              </a:ext>
            </a:extLst>
          </p:cNvPr>
          <p:cNvSpPr txBox="1"/>
          <p:nvPr/>
        </p:nvSpPr>
        <p:spPr>
          <a:xfrm>
            <a:off x="2360909" y="344931"/>
            <a:ext cx="3223959" cy="646331"/>
          </a:xfrm>
          <a:prstGeom prst="rect">
            <a:avLst/>
          </a:prstGeom>
          <a:noFill/>
        </p:spPr>
        <p:txBody>
          <a:bodyPr wrap="none" rtlCol="0">
            <a:spAutoFit/>
          </a:bodyPr>
          <a:lstStyle/>
          <a:p>
            <a:r>
              <a:rPr lang="en-US" altLang="zh-CN" sz="3600" b="1" dirty="0">
                <a:latin typeface="Arial Rounded MT Bold" panose="020F0704030504030204" pitchFamily="34" charset="0"/>
                <a:cs typeface="Arial" panose="020B0604020202020204" pitchFamily="34" charset="0"/>
              </a:rPr>
              <a:t>Individualism</a:t>
            </a:r>
            <a:endParaRPr lang="zh-CN" altLang="en-US" sz="2400" b="1" dirty="0">
              <a:latin typeface="Arial Rounded MT Bold" panose="020F070403050403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D0132F50-CD81-435C-A297-D36F3746CCCB}"/>
              </a:ext>
            </a:extLst>
          </p:cNvPr>
          <p:cNvSpPr/>
          <p:nvPr/>
        </p:nvSpPr>
        <p:spPr>
          <a:xfrm>
            <a:off x="1765300" y="991262"/>
            <a:ext cx="8636000" cy="5521807"/>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TextBox 11">
            <a:extLst>
              <a:ext uri="{FF2B5EF4-FFF2-40B4-BE49-F238E27FC236}">
                <a16:creationId xmlns:a16="http://schemas.microsoft.com/office/drawing/2014/main" id="{515621CA-B3AD-4E37-AA9E-C398A0F71ABA}"/>
              </a:ext>
            </a:extLst>
          </p:cNvPr>
          <p:cNvSpPr txBox="1"/>
          <p:nvPr/>
        </p:nvSpPr>
        <p:spPr>
          <a:xfrm>
            <a:off x="2118361" y="3256220"/>
            <a:ext cx="3306894" cy="1015663"/>
          </a:xfrm>
          <a:prstGeom prst="rect">
            <a:avLst/>
          </a:prstGeom>
        </p:spPr>
        <p:style>
          <a:lnRef idx="1">
            <a:schemeClr val="dk1"/>
          </a:lnRef>
          <a:fillRef idx="3">
            <a:schemeClr val="dk1"/>
          </a:fillRef>
          <a:effectRef idx="2">
            <a:schemeClr val="dk1"/>
          </a:effectRef>
          <a:fontRef idx="minor">
            <a:schemeClr val="lt1"/>
          </a:fontRef>
        </p:style>
        <p:txBody>
          <a:bodyPr wrap="square">
            <a:spAutoFit/>
          </a:bodyPr>
          <a:lstStyle/>
          <a:p>
            <a:pPr algn="ctr"/>
            <a:r>
              <a:rPr lang="en-US" altLang="zh-CN" sz="6000" b="1" dirty="0">
                <a:latin typeface="Arial Rounded MT Bold" panose="020F0704030504030204" pitchFamily="34" charset="0"/>
                <a:cs typeface="Arial" panose="020B0604020202020204" pitchFamily="34" charset="0"/>
              </a:rPr>
              <a:t>ME</a:t>
            </a:r>
            <a:r>
              <a:rPr lang="en-US" altLang="zh-CN" sz="6000" dirty="0">
                <a:latin typeface="Arial Rounded MT Bold" panose="020F0704030504030204" pitchFamily="34" charset="0"/>
                <a:cs typeface="Arial" panose="020B0604020202020204" pitchFamily="34" charset="0"/>
              </a:rPr>
              <a:t> </a:t>
            </a:r>
            <a:r>
              <a:rPr lang="en-US" altLang="zh-CN" sz="2800" dirty="0">
                <a:latin typeface="Arial Rounded MT Bold" panose="020F0704030504030204" pitchFamily="34" charset="0"/>
                <a:cs typeface="Arial" panose="020B0604020202020204" pitchFamily="34" charset="0"/>
              </a:rPr>
              <a:t>culture</a:t>
            </a:r>
            <a:endParaRPr lang="zh-CN" altLang="en-US" sz="6000" dirty="0"/>
          </a:p>
        </p:txBody>
      </p:sp>
      <p:sp>
        <p:nvSpPr>
          <p:cNvPr id="14" name="TextBox 13">
            <a:extLst>
              <a:ext uri="{FF2B5EF4-FFF2-40B4-BE49-F238E27FC236}">
                <a16:creationId xmlns:a16="http://schemas.microsoft.com/office/drawing/2014/main" id="{01D66E81-A1A9-406C-9BC8-886D4E366229}"/>
              </a:ext>
            </a:extLst>
          </p:cNvPr>
          <p:cNvSpPr txBox="1"/>
          <p:nvPr/>
        </p:nvSpPr>
        <p:spPr>
          <a:xfrm>
            <a:off x="6522405" y="3256220"/>
            <a:ext cx="3306894" cy="1015663"/>
          </a:xfrm>
          <a:prstGeom prst="rect">
            <a:avLst/>
          </a:prstGeom>
        </p:spPr>
        <p:style>
          <a:lnRef idx="1">
            <a:schemeClr val="dk1"/>
          </a:lnRef>
          <a:fillRef idx="3">
            <a:schemeClr val="dk1"/>
          </a:fillRef>
          <a:effectRef idx="2">
            <a:schemeClr val="dk1"/>
          </a:effectRef>
          <a:fontRef idx="minor">
            <a:schemeClr val="lt1"/>
          </a:fontRef>
        </p:style>
        <p:txBody>
          <a:bodyPr wrap="square">
            <a:spAutoFit/>
          </a:bodyPr>
          <a:lstStyle/>
          <a:p>
            <a:pPr algn="ctr"/>
            <a:r>
              <a:rPr lang="en-US" altLang="zh-CN" sz="6000" b="1" dirty="0">
                <a:latin typeface="Arial Rounded MT Bold" panose="020F0704030504030204" pitchFamily="34" charset="0"/>
                <a:cs typeface="Arial" panose="020B0604020202020204" pitchFamily="34" charset="0"/>
              </a:rPr>
              <a:t>WE</a:t>
            </a:r>
            <a:r>
              <a:rPr lang="en-US" altLang="zh-CN" sz="6000" dirty="0">
                <a:latin typeface="Arial Rounded MT Bold" panose="020F0704030504030204" pitchFamily="34" charset="0"/>
                <a:cs typeface="Arial" panose="020B0604020202020204" pitchFamily="34" charset="0"/>
              </a:rPr>
              <a:t> </a:t>
            </a:r>
            <a:r>
              <a:rPr lang="en-US" altLang="zh-CN" sz="2800" dirty="0">
                <a:latin typeface="Arial Rounded MT Bold" panose="020F0704030504030204" pitchFamily="34" charset="0"/>
                <a:cs typeface="Arial" panose="020B0604020202020204" pitchFamily="34" charset="0"/>
              </a:rPr>
              <a:t>culture</a:t>
            </a:r>
            <a:r>
              <a:rPr lang="en-US" altLang="zh-CN" sz="6000" dirty="0">
                <a:latin typeface="Arial Rounded MT Bold" panose="020F0704030504030204" pitchFamily="34" charset="0"/>
                <a:cs typeface="Arial" panose="020B0604020202020204" pitchFamily="34" charset="0"/>
              </a:rPr>
              <a:t> </a:t>
            </a:r>
            <a:endParaRPr lang="zh-CN" altLang="en-US" sz="6000" dirty="0"/>
          </a:p>
        </p:txBody>
      </p:sp>
    </p:spTree>
    <p:extLst>
      <p:ext uri="{BB962C8B-B14F-4D97-AF65-F5344CB8AC3E}">
        <p14:creationId xmlns:p14="http://schemas.microsoft.com/office/powerpoint/2010/main" val="2058027175"/>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anim calcmode="lin" valueType="num">
                                      <p:cBhvr>
                                        <p:cTn id="8" dur="500" fill="hold"/>
                                        <p:tgtEl>
                                          <p:spTgt spid="19"/>
                                        </p:tgtEl>
                                        <p:attrNameLst>
                                          <p:attrName>ppt_x</p:attrName>
                                        </p:attrNameLst>
                                      </p:cBhvr>
                                      <p:tavLst>
                                        <p:tav tm="0">
                                          <p:val>
                                            <p:strVal val="#ppt_x"/>
                                          </p:val>
                                        </p:tav>
                                        <p:tav tm="100000">
                                          <p:val>
                                            <p:strVal val="#ppt_x"/>
                                          </p:val>
                                        </p:tav>
                                      </p:tavLst>
                                    </p:anim>
                                    <p:anim calcmode="lin" valueType="num">
                                      <p:cBhvr>
                                        <p:cTn id="9" dur="500" fill="hold"/>
                                        <p:tgtEl>
                                          <p:spTgt spid="19"/>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nodeType="after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500"/>
                                        <p:tgtEl>
                                          <p:spTgt spid="21"/>
                                        </p:tgtEl>
                                      </p:cBhvr>
                                    </p:animEffect>
                                    <p:anim calcmode="lin" valueType="num">
                                      <p:cBhvr>
                                        <p:cTn id="14" dur="500" fill="hold"/>
                                        <p:tgtEl>
                                          <p:spTgt spid="21"/>
                                        </p:tgtEl>
                                        <p:attrNameLst>
                                          <p:attrName>ppt_x</p:attrName>
                                        </p:attrNameLst>
                                      </p:cBhvr>
                                      <p:tavLst>
                                        <p:tav tm="0">
                                          <p:val>
                                            <p:strVal val="#ppt_x"/>
                                          </p:val>
                                        </p:tav>
                                        <p:tav tm="100000">
                                          <p:val>
                                            <p:strVal val="#ppt_x"/>
                                          </p:val>
                                        </p:tav>
                                      </p:tavLst>
                                    </p:anim>
                                    <p:anim calcmode="lin" valueType="num">
                                      <p:cBhvr>
                                        <p:cTn id="15" dur="500" fill="hold"/>
                                        <p:tgtEl>
                                          <p:spTgt spid="21"/>
                                        </p:tgtEl>
                                        <p:attrNameLst>
                                          <p:attrName>ppt_y</p:attrName>
                                        </p:attrNameLst>
                                      </p:cBhvr>
                                      <p:tavLst>
                                        <p:tav tm="0">
                                          <p:val>
                                            <p:strVal val="#ppt_y+.1"/>
                                          </p:val>
                                        </p:tav>
                                        <p:tav tm="100000">
                                          <p:val>
                                            <p:strVal val="#ppt_y"/>
                                          </p:val>
                                        </p:tav>
                                      </p:tavLst>
                                    </p:anim>
                                  </p:childTnLst>
                                </p:cTn>
                              </p:par>
                            </p:childTnLst>
                          </p:cTn>
                        </p:par>
                        <p:par>
                          <p:cTn id="16" fill="hold">
                            <p:stCondLst>
                              <p:cond delay="1000"/>
                            </p:stCondLst>
                            <p:childTnLst>
                              <p:par>
                                <p:cTn id="17" presetID="42" presetClass="entr" presetSubtype="0" fill="hold" nodeType="after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fade">
                                      <p:cBhvr>
                                        <p:cTn id="19" dur="500"/>
                                        <p:tgtEl>
                                          <p:spTgt spid="24"/>
                                        </p:tgtEl>
                                      </p:cBhvr>
                                    </p:animEffect>
                                    <p:anim calcmode="lin" valueType="num">
                                      <p:cBhvr>
                                        <p:cTn id="20" dur="500" fill="hold"/>
                                        <p:tgtEl>
                                          <p:spTgt spid="24"/>
                                        </p:tgtEl>
                                        <p:attrNameLst>
                                          <p:attrName>ppt_x</p:attrName>
                                        </p:attrNameLst>
                                      </p:cBhvr>
                                      <p:tavLst>
                                        <p:tav tm="0">
                                          <p:val>
                                            <p:strVal val="#ppt_x"/>
                                          </p:val>
                                        </p:tav>
                                        <p:tav tm="100000">
                                          <p:val>
                                            <p:strVal val="#ppt_x"/>
                                          </p:val>
                                        </p:tav>
                                      </p:tavLst>
                                    </p:anim>
                                    <p:anim calcmode="lin" valueType="num">
                                      <p:cBhvr>
                                        <p:cTn id="21" dur="5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28"/>
                                        </p:tgtEl>
                                        <p:attrNameLst>
                                          <p:attrName>style.visibility</p:attrName>
                                        </p:attrNameLst>
                                      </p:cBhvr>
                                      <p:to>
                                        <p:strVal val="visible"/>
                                      </p:to>
                                    </p:set>
                                    <p:animEffect transition="in" filter="fade">
                                      <p:cBhvr>
                                        <p:cTn id="26" dur="500"/>
                                        <p:tgtEl>
                                          <p:spTgt spid="28"/>
                                        </p:tgtEl>
                                      </p:cBhvr>
                                    </p:animEffect>
                                    <p:anim calcmode="lin" valueType="num">
                                      <p:cBhvr>
                                        <p:cTn id="27" dur="500" fill="hold"/>
                                        <p:tgtEl>
                                          <p:spTgt spid="28"/>
                                        </p:tgtEl>
                                        <p:attrNameLst>
                                          <p:attrName>ppt_x</p:attrName>
                                        </p:attrNameLst>
                                      </p:cBhvr>
                                      <p:tavLst>
                                        <p:tav tm="0">
                                          <p:val>
                                            <p:strVal val="#ppt_x"/>
                                          </p:val>
                                        </p:tav>
                                        <p:tav tm="100000">
                                          <p:val>
                                            <p:strVal val="#ppt_x"/>
                                          </p:val>
                                        </p:tav>
                                      </p:tavLst>
                                    </p:anim>
                                    <p:anim calcmode="lin" valueType="num">
                                      <p:cBhvr>
                                        <p:cTn id="28" dur="500" fill="hold"/>
                                        <p:tgtEl>
                                          <p:spTgt spid="28"/>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nodeType="click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fade">
                                      <p:cBhvr>
                                        <p:cTn id="33" dur="500"/>
                                        <p:tgtEl>
                                          <p:spTgt spid="13"/>
                                        </p:tgtEl>
                                      </p:cBhvr>
                                    </p:animEffect>
                                    <p:anim calcmode="lin" valueType="num">
                                      <p:cBhvr>
                                        <p:cTn id="34" dur="500" fill="hold"/>
                                        <p:tgtEl>
                                          <p:spTgt spid="13"/>
                                        </p:tgtEl>
                                        <p:attrNameLst>
                                          <p:attrName>ppt_x</p:attrName>
                                        </p:attrNameLst>
                                      </p:cBhvr>
                                      <p:tavLst>
                                        <p:tav tm="0">
                                          <p:val>
                                            <p:strVal val="#ppt_x"/>
                                          </p:val>
                                        </p:tav>
                                        <p:tav tm="100000">
                                          <p:val>
                                            <p:strVal val="#ppt_x"/>
                                          </p:val>
                                        </p:tav>
                                      </p:tavLst>
                                    </p:anim>
                                    <p:anim calcmode="lin" valueType="num">
                                      <p:cBhvr>
                                        <p:cTn id="35" dur="500" fill="hold"/>
                                        <p:tgtEl>
                                          <p:spTgt spid="13"/>
                                        </p:tgtEl>
                                        <p:attrNameLst>
                                          <p:attrName>ppt_y</p:attrName>
                                        </p:attrNameLst>
                                      </p:cBhvr>
                                      <p:tavLst>
                                        <p:tav tm="0">
                                          <p:val>
                                            <p:strVal val="#ppt_y+.1"/>
                                          </p:val>
                                        </p:tav>
                                        <p:tav tm="100000">
                                          <p:val>
                                            <p:strVal val="#ppt_y"/>
                                          </p:val>
                                        </p:tav>
                                      </p:tavLst>
                                    </p:anim>
                                  </p:childTnLst>
                                </p:cTn>
                              </p:par>
                            </p:childTnLst>
                          </p:cTn>
                        </p:par>
                        <p:par>
                          <p:cTn id="36" fill="hold">
                            <p:stCondLst>
                              <p:cond delay="500"/>
                            </p:stCondLst>
                            <p:childTnLst>
                              <p:par>
                                <p:cTn id="37" presetID="42" presetClass="entr" presetSubtype="0" fill="hold" nodeType="afterEffect">
                                  <p:stCondLst>
                                    <p:cond delay="0"/>
                                  </p:stCondLst>
                                  <p:childTnLst>
                                    <p:set>
                                      <p:cBhvr>
                                        <p:cTn id="38" dur="1" fill="hold">
                                          <p:stCondLst>
                                            <p:cond delay="0"/>
                                          </p:stCondLst>
                                        </p:cTn>
                                        <p:tgtEl>
                                          <p:spTgt spid="9"/>
                                        </p:tgtEl>
                                        <p:attrNameLst>
                                          <p:attrName>style.visibility</p:attrName>
                                        </p:attrNameLst>
                                      </p:cBhvr>
                                      <p:to>
                                        <p:strVal val="visible"/>
                                      </p:to>
                                    </p:set>
                                    <p:animEffect transition="in" filter="fade">
                                      <p:cBhvr>
                                        <p:cTn id="39" dur="500"/>
                                        <p:tgtEl>
                                          <p:spTgt spid="9"/>
                                        </p:tgtEl>
                                      </p:cBhvr>
                                    </p:animEffect>
                                    <p:anim calcmode="lin" valueType="num">
                                      <p:cBhvr>
                                        <p:cTn id="40" dur="500" fill="hold"/>
                                        <p:tgtEl>
                                          <p:spTgt spid="9"/>
                                        </p:tgtEl>
                                        <p:attrNameLst>
                                          <p:attrName>ppt_x</p:attrName>
                                        </p:attrNameLst>
                                      </p:cBhvr>
                                      <p:tavLst>
                                        <p:tav tm="0">
                                          <p:val>
                                            <p:strVal val="#ppt_x"/>
                                          </p:val>
                                        </p:tav>
                                        <p:tav tm="100000">
                                          <p:val>
                                            <p:strVal val="#ppt_x"/>
                                          </p:val>
                                        </p:tav>
                                      </p:tavLst>
                                    </p:anim>
                                    <p:anim calcmode="lin" valueType="num">
                                      <p:cBhvr>
                                        <p:cTn id="41" dur="500" fill="hold"/>
                                        <p:tgtEl>
                                          <p:spTgt spid="9"/>
                                        </p:tgtEl>
                                        <p:attrNameLst>
                                          <p:attrName>ppt_y</p:attrName>
                                        </p:attrNameLst>
                                      </p:cBhvr>
                                      <p:tavLst>
                                        <p:tav tm="0">
                                          <p:val>
                                            <p:strVal val="#ppt_y+.1"/>
                                          </p:val>
                                        </p:tav>
                                        <p:tav tm="100000">
                                          <p:val>
                                            <p:strVal val="#ppt_y"/>
                                          </p:val>
                                        </p:tav>
                                      </p:tavLst>
                                    </p:anim>
                                  </p:childTnLst>
                                </p:cTn>
                              </p:par>
                            </p:childTnLst>
                          </p:cTn>
                        </p:par>
                        <p:par>
                          <p:cTn id="42" fill="hold">
                            <p:stCondLst>
                              <p:cond delay="1000"/>
                            </p:stCondLst>
                            <p:childTnLst>
                              <p:par>
                                <p:cTn id="43" presetID="42" presetClass="entr" presetSubtype="0" fill="hold" nodeType="afterEffect">
                                  <p:stCondLst>
                                    <p:cond delay="0"/>
                                  </p:stCondLst>
                                  <p:childTnLst>
                                    <p:set>
                                      <p:cBhvr>
                                        <p:cTn id="44" dur="1" fill="hold">
                                          <p:stCondLst>
                                            <p:cond delay="0"/>
                                          </p:stCondLst>
                                        </p:cTn>
                                        <p:tgtEl>
                                          <p:spTgt spid="11"/>
                                        </p:tgtEl>
                                        <p:attrNameLst>
                                          <p:attrName>style.visibility</p:attrName>
                                        </p:attrNameLst>
                                      </p:cBhvr>
                                      <p:to>
                                        <p:strVal val="visible"/>
                                      </p:to>
                                    </p:set>
                                    <p:animEffect transition="in" filter="fade">
                                      <p:cBhvr>
                                        <p:cTn id="45" dur="500"/>
                                        <p:tgtEl>
                                          <p:spTgt spid="11"/>
                                        </p:tgtEl>
                                      </p:cBhvr>
                                    </p:animEffect>
                                    <p:anim calcmode="lin" valueType="num">
                                      <p:cBhvr>
                                        <p:cTn id="46" dur="500" fill="hold"/>
                                        <p:tgtEl>
                                          <p:spTgt spid="11"/>
                                        </p:tgtEl>
                                        <p:attrNameLst>
                                          <p:attrName>ppt_x</p:attrName>
                                        </p:attrNameLst>
                                      </p:cBhvr>
                                      <p:tavLst>
                                        <p:tav tm="0">
                                          <p:val>
                                            <p:strVal val="#ppt_x"/>
                                          </p:val>
                                        </p:tav>
                                        <p:tav tm="100000">
                                          <p:val>
                                            <p:strVal val="#ppt_x"/>
                                          </p:val>
                                        </p:tav>
                                      </p:tavLst>
                                    </p:anim>
                                    <p:anim calcmode="lin" valueType="num">
                                      <p:cBhvr>
                                        <p:cTn id="47" dur="5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42" presetClass="entr" presetSubtype="0" fill="hold" grpId="0" nodeType="clickEffect">
                                  <p:stCondLst>
                                    <p:cond delay="0"/>
                                  </p:stCondLst>
                                  <p:childTnLst>
                                    <p:set>
                                      <p:cBhvr>
                                        <p:cTn id="51" dur="1" fill="hold">
                                          <p:stCondLst>
                                            <p:cond delay="0"/>
                                          </p:stCondLst>
                                        </p:cTn>
                                        <p:tgtEl>
                                          <p:spTgt spid="25"/>
                                        </p:tgtEl>
                                        <p:attrNameLst>
                                          <p:attrName>style.visibility</p:attrName>
                                        </p:attrNameLst>
                                      </p:cBhvr>
                                      <p:to>
                                        <p:strVal val="visible"/>
                                      </p:to>
                                    </p:set>
                                    <p:animEffect transition="in" filter="fade">
                                      <p:cBhvr>
                                        <p:cTn id="52" dur="500"/>
                                        <p:tgtEl>
                                          <p:spTgt spid="25"/>
                                        </p:tgtEl>
                                      </p:cBhvr>
                                    </p:animEffect>
                                    <p:anim calcmode="lin" valueType="num">
                                      <p:cBhvr>
                                        <p:cTn id="53" dur="500" fill="hold"/>
                                        <p:tgtEl>
                                          <p:spTgt spid="25"/>
                                        </p:tgtEl>
                                        <p:attrNameLst>
                                          <p:attrName>ppt_x</p:attrName>
                                        </p:attrNameLst>
                                      </p:cBhvr>
                                      <p:tavLst>
                                        <p:tav tm="0">
                                          <p:val>
                                            <p:strVal val="#ppt_x"/>
                                          </p:val>
                                        </p:tav>
                                        <p:tav tm="100000">
                                          <p:val>
                                            <p:strVal val="#ppt_x"/>
                                          </p:val>
                                        </p:tav>
                                      </p:tavLst>
                                    </p:anim>
                                    <p:anim calcmode="lin" valueType="num">
                                      <p:cBhvr>
                                        <p:cTn id="54" dur="5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4"/>
                                        </p:tgtEl>
                                        <p:attrNameLst>
                                          <p:attrName>style.visibility</p:attrName>
                                        </p:attrNameLst>
                                      </p:cBhvr>
                                      <p:to>
                                        <p:strVal val="visible"/>
                                      </p:to>
                                    </p:set>
                                    <p:animEffect transition="in" filter="fade">
                                      <p:cBhvr>
                                        <p:cTn id="59" dur="500"/>
                                        <p:tgtEl>
                                          <p:spTgt spid="4"/>
                                        </p:tgtEl>
                                      </p:cBhvr>
                                    </p:animEffect>
                                  </p:childTnLst>
                                </p:cTn>
                              </p:par>
                            </p:childTnLst>
                          </p:cTn>
                        </p:par>
                      </p:childTnLst>
                    </p:cTn>
                  </p:par>
                  <p:par>
                    <p:cTn id="60" fill="hold">
                      <p:stCondLst>
                        <p:cond delay="indefinite"/>
                      </p:stCondLst>
                      <p:childTnLst>
                        <p:par>
                          <p:cTn id="61" fill="hold">
                            <p:stCondLst>
                              <p:cond delay="0"/>
                            </p:stCondLst>
                            <p:childTnLst>
                              <p:par>
                                <p:cTn id="62" presetID="49" presetClass="entr" presetSubtype="0" decel="100000" fill="hold" grpId="1" nodeType="clickEffect">
                                  <p:stCondLst>
                                    <p:cond delay="0"/>
                                  </p:stCondLst>
                                  <p:childTnLst>
                                    <p:set>
                                      <p:cBhvr>
                                        <p:cTn id="63" dur="1" fill="hold">
                                          <p:stCondLst>
                                            <p:cond delay="0"/>
                                          </p:stCondLst>
                                        </p:cTn>
                                        <p:tgtEl>
                                          <p:spTgt spid="12"/>
                                        </p:tgtEl>
                                        <p:attrNameLst>
                                          <p:attrName>style.visibility</p:attrName>
                                        </p:attrNameLst>
                                      </p:cBhvr>
                                      <p:to>
                                        <p:strVal val="visible"/>
                                      </p:to>
                                    </p:set>
                                    <p:anim calcmode="lin" valueType="num">
                                      <p:cBhvr>
                                        <p:cTn id="64" dur="500" fill="hold"/>
                                        <p:tgtEl>
                                          <p:spTgt spid="12"/>
                                        </p:tgtEl>
                                        <p:attrNameLst>
                                          <p:attrName>ppt_w</p:attrName>
                                        </p:attrNameLst>
                                      </p:cBhvr>
                                      <p:tavLst>
                                        <p:tav tm="0">
                                          <p:val>
                                            <p:fltVal val="0"/>
                                          </p:val>
                                        </p:tav>
                                        <p:tav tm="100000">
                                          <p:val>
                                            <p:strVal val="#ppt_w"/>
                                          </p:val>
                                        </p:tav>
                                      </p:tavLst>
                                    </p:anim>
                                    <p:anim calcmode="lin" valueType="num">
                                      <p:cBhvr>
                                        <p:cTn id="65" dur="500" fill="hold"/>
                                        <p:tgtEl>
                                          <p:spTgt spid="12"/>
                                        </p:tgtEl>
                                        <p:attrNameLst>
                                          <p:attrName>ppt_h</p:attrName>
                                        </p:attrNameLst>
                                      </p:cBhvr>
                                      <p:tavLst>
                                        <p:tav tm="0">
                                          <p:val>
                                            <p:fltVal val="0"/>
                                          </p:val>
                                        </p:tav>
                                        <p:tav tm="100000">
                                          <p:val>
                                            <p:strVal val="#ppt_h"/>
                                          </p:val>
                                        </p:tav>
                                      </p:tavLst>
                                    </p:anim>
                                    <p:anim calcmode="lin" valueType="num">
                                      <p:cBhvr>
                                        <p:cTn id="66" dur="500" fill="hold"/>
                                        <p:tgtEl>
                                          <p:spTgt spid="12"/>
                                        </p:tgtEl>
                                        <p:attrNameLst>
                                          <p:attrName>style.rotation</p:attrName>
                                        </p:attrNameLst>
                                      </p:cBhvr>
                                      <p:tavLst>
                                        <p:tav tm="0">
                                          <p:val>
                                            <p:fltVal val="360"/>
                                          </p:val>
                                        </p:tav>
                                        <p:tav tm="100000">
                                          <p:val>
                                            <p:fltVal val="0"/>
                                          </p:val>
                                        </p:tav>
                                      </p:tavLst>
                                    </p:anim>
                                    <p:animEffect transition="in" filter="fade">
                                      <p:cBhvr>
                                        <p:cTn id="67" dur="500"/>
                                        <p:tgtEl>
                                          <p:spTgt spid="12"/>
                                        </p:tgtEl>
                                      </p:cBhvr>
                                    </p:animEffect>
                                  </p:childTnLst>
                                </p:cTn>
                              </p:par>
                            </p:childTnLst>
                          </p:cTn>
                        </p:par>
                      </p:childTnLst>
                    </p:cTn>
                  </p:par>
                  <p:par>
                    <p:cTn id="68" fill="hold">
                      <p:stCondLst>
                        <p:cond delay="indefinite"/>
                      </p:stCondLst>
                      <p:childTnLst>
                        <p:par>
                          <p:cTn id="69" fill="hold">
                            <p:stCondLst>
                              <p:cond delay="0"/>
                            </p:stCondLst>
                            <p:childTnLst>
                              <p:par>
                                <p:cTn id="70" presetID="49" presetClass="entr" presetSubtype="0" decel="100000" fill="hold" grpId="1" nodeType="clickEffect">
                                  <p:stCondLst>
                                    <p:cond delay="0"/>
                                  </p:stCondLst>
                                  <p:childTnLst>
                                    <p:set>
                                      <p:cBhvr>
                                        <p:cTn id="71" dur="1" fill="hold">
                                          <p:stCondLst>
                                            <p:cond delay="0"/>
                                          </p:stCondLst>
                                        </p:cTn>
                                        <p:tgtEl>
                                          <p:spTgt spid="14"/>
                                        </p:tgtEl>
                                        <p:attrNameLst>
                                          <p:attrName>style.visibility</p:attrName>
                                        </p:attrNameLst>
                                      </p:cBhvr>
                                      <p:to>
                                        <p:strVal val="visible"/>
                                      </p:to>
                                    </p:set>
                                    <p:anim calcmode="lin" valueType="num">
                                      <p:cBhvr>
                                        <p:cTn id="72" dur="500" fill="hold"/>
                                        <p:tgtEl>
                                          <p:spTgt spid="14"/>
                                        </p:tgtEl>
                                        <p:attrNameLst>
                                          <p:attrName>ppt_w</p:attrName>
                                        </p:attrNameLst>
                                      </p:cBhvr>
                                      <p:tavLst>
                                        <p:tav tm="0">
                                          <p:val>
                                            <p:fltVal val="0"/>
                                          </p:val>
                                        </p:tav>
                                        <p:tav tm="100000">
                                          <p:val>
                                            <p:strVal val="#ppt_w"/>
                                          </p:val>
                                        </p:tav>
                                      </p:tavLst>
                                    </p:anim>
                                    <p:anim calcmode="lin" valueType="num">
                                      <p:cBhvr>
                                        <p:cTn id="73" dur="500" fill="hold"/>
                                        <p:tgtEl>
                                          <p:spTgt spid="14"/>
                                        </p:tgtEl>
                                        <p:attrNameLst>
                                          <p:attrName>ppt_h</p:attrName>
                                        </p:attrNameLst>
                                      </p:cBhvr>
                                      <p:tavLst>
                                        <p:tav tm="0">
                                          <p:val>
                                            <p:fltVal val="0"/>
                                          </p:val>
                                        </p:tav>
                                        <p:tav tm="100000">
                                          <p:val>
                                            <p:strVal val="#ppt_h"/>
                                          </p:val>
                                        </p:tav>
                                      </p:tavLst>
                                    </p:anim>
                                    <p:anim calcmode="lin" valueType="num">
                                      <p:cBhvr>
                                        <p:cTn id="74" dur="500" fill="hold"/>
                                        <p:tgtEl>
                                          <p:spTgt spid="14"/>
                                        </p:tgtEl>
                                        <p:attrNameLst>
                                          <p:attrName>style.rotation</p:attrName>
                                        </p:attrNameLst>
                                      </p:cBhvr>
                                      <p:tavLst>
                                        <p:tav tm="0">
                                          <p:val>
                                            <p:fltVal val="360"/>
                                          </p:val>
                                        </p:tav>
                                        <p:tav tm="100000">
                                          <p:val>
                                            <p:fltVal val="0"/>
                                          </p:val>
                                        </p:tav>
                                      </p:tavLst>
                                    </p:anim>
                                    <p:animEffect transition="in" filter="fade">
                                      <p:cBhvr>
                                        <p:cTn id="75"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8" grpId="0"/>
      <p:bldP spid="4" grpId="0" animBg="1"/>
      <p:bldP spid="12" grpId="1" animBg="1"/>
      <p:bldP spid="14" grpId="1" animBg="1"/>
    </p:bld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76CB32-901A-4DA0-AA8A-9A7B5A88BFCD}"/>
              </a:ext>
            </a:extLst>
          </p:cNvPr>
          <p:cNvSpPr>
            <a:spLocks noGrp="1"/>
          </p:cNvSpPr>
          <p:nvPr>
            <p:ph type="title" idx="4294967295"/>
          </p:nvPr>
        </p:nvSpPr>
        <p:spPr>
          <a:xfrm>
            <a:off x="689987" y="572757"/>
            <a:ext cx="10611060" cy="934497"/>
          </a:xfrm>
        </p:spPr>
        <p:txBody>
          <a:bodyPr>
            <a:noAutofit/>
          </a:bodyPr>
          <a:lstStyle/>
          <a:p>
            <a:r>
              <a:rPr lang="en-US" altLang="zh-CN" sz="6000" dirty="0">
                <a:latin typeface="Arial Rounded MT Bold" panose="020F0704030504030204" pitchFamily="34" charset="0"/>
              </a:rPr>
              <a:t>Definition</a:t>
            </a:r>
            <a:endParaRPr lang="en-US" sz="6000" dirty="0">
              <a:latin typeface="Arial Rounded MT Bold" panose="020F0704030504030204" pitchFamily="34" charset="0"/>
            </a:endParaRPr>
          </a:p>
        </p:txBody>
      </p:sp>
      <p:sp>
        <p:nvSpPr>
          <p:cNvPr id="5" name="Rectangle 4">
            <a:extLst>
              <a:ext uri="{FF2B5EF4-FFF2-40B4-BE49-F238E27FC236}">
                <a16:creationId xmlns:a16="http://schemas.microsoft.com/office/drawing/2014/main" id="{91DCA28B-9D02-43AE-A3F8-AD054C458582}"/>
              </a:ext>
            </a:extLst>
          </p:cNvPr>
          <p:cNvSpPr/>
          <p:nvPr/>
        </p:nvSpPr>
        <p:spPr>
          <a:xfrm flipV="1">
            <a:off x="803867" y="1507254"/>
            <a:ext cx="10497179"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TextBox 5">
            <a:extLst>
              <a:ext uri="{FF2B5EF4-FFF2-40B4-BE49-F238E27FC236}">
                <a16:creationId xmlns:a16="http://schemas.microsoft.com/office/drawing/2014/main" id="{7A3DBC7F-76F3-4AF6-9EF0-F749DE8A6A10}"/>
              </a:ext>
            </a:extLst>
          </p:cNvPr>
          <p:cNvSpPr txBox="1"/>
          <p:nvPr/>
        </p:nvSpPr>
        <p:spPr>
          <a:xfrm>
            <a:off x="1807237" y="1998557"/>
            <a:ext cx="2796784" cy="584775"/>
          </a:xfrm>
          <a:prstGeom prst="rect">
            <a:avLst/>
          </a:prstGeom>
          <a:noFill/>
        </p:spPr>
        <p:txBody>
          <a:bodyPr wrap="square" rtlCol="0">
            <a:spAutoFit/>
          </a:bodyPr>
          <a:lstStyle/>
          <a:p>
            <a:r>
              <a:rPr lang="en-US" altLang="zh-CN" sz="3200" dirty="0">
                <a:latin typeface="Arial Rounded MT Bold" panose="020F0704030504030204" pitchFamily="34" charset="0"/>
              </a:rPr>
              <a:t>Collectivism</a:t>
            </a:r>
          </a:p>
        </p:txBody>
      </p:sp>
      <p:pic>
        <p:nvPicPr>
          <p:cNvPr id="8" name="Picture 7">
            <a:extLst>
              <a:ext uri="{FF2B5EF4-FFF2-40B4-BE49-F238E27FC236}">
                <a16:creationId xmlns:a16="http://schemas.microsoft.com/office/drawing/2014/main" id="{7B614CAF-AB1E-4685-9AC6-7DDCD5F8DCA2}"/>
              </a:ext>
            </a:extLst>
          </p:cNvPr>
          <p:cNvPicPr>
            <a:picLocks noChangeAspect="1"/>
          </p:cNvPicPr>
          <p:nvPr/>
        </p:nvPicPr>
        <p:blipFill>
          <a:blip r:embed="rId2">
            <a:duotone>
              <a:schemeClr val="accent1">
                <a:shade val="45000"/>
                <a:satMod val="135000"/>
              </a:schemeClr>
              <a:prstClr val="white"/>
            </a:duotone>
          </a:blip>
          <a:stretch>
            <a:fillRect/>
          </a:stretch>
        </p:blipFill>
        <p:spPr>
          <a:xfrm>
            <a:off x="1340234" y="4247277"/>
            <a:ext cx="1230943" cy="1230943"/>
          </a:xfrm>
          <a:prstGeom prst="rect">
            <a:avLst/>
          </a:prstGeom>
        </p:spPr>
      </p:pic>
      <p:pic>
        <p:nvPicPr>
          <p:cNvPr id="9" name="Picture 8">
            <a:extLst>
              <a:ext uri="{FF2B5EF4-FFF2-40B4-BE49-F238E27FC236}">
                <a16:creationId xmlns:a16="http://schemas.microsoft.com/office/drawing/2014/main" id="{1FD5E626-0DF7-4F7D-9595-34E48027292C}"/>
              </a:ext>
            </a:extLst>
          </p:cNvPr>
          <p:cNvPicPr>
            <a:picLocks noChangeAspect="1"/>
          </p:cNvPicPr>
          <p:nvPr/>
        </p:nvPicPr>
        <p:blipFill>
          <a:blip r:embed="rId2">
            <a:duotone>
              <a:schemeClr val="accent1">
                <a:shade val="45000"/>
                <a:satMod val="135000"/>
              </a:schemeClr>
              <a:prstClr val="white"/>
            </a:duotone>
          </a:blip>
          <a:stretch>
            <a:fillRect/>
          </a:stretch>
        </p:blipFill>
        <p:spPr>
          <a:xfrm>
            <a:off x="2511496" y="4247277"/>
            <a:ext cx="1230943" cy="1230943"/>
          </a:xfrm>
          <a:prstGeom prst="rect">
            <a:avLst/>
          </a:prstGeom>
        </p:spPr>
      </p:pic>
      <p:pic>
        <p:nvPicPr>
          <p:cNvPr id="11" name="Picture 10">
            <a:extLst>
              <a:ext uri="{FF2B5EF4-FFF2-40B4-BE49-F238E27FC236}">
                <a16:creationId xmlns:a16="http://schemas.microsoft.com/office/drawing/2014/main" id="{D5748958-0E86-4B14-95E2-3BF0D21D9D27}"/>
              </a:ext>
            </a:extLst>
          </p:cNvPr>
          <p:cNvPicPr>
            <a:picLocks noChangeAspect="1"/>
          </p:cNvPicPr>
          <p:nvPr/>
        </p:nvPicPr>
        <p:blipFill>
          <a:blip r:embed="rId2">
            <a:duotone>
              <a:schemeClr val="accent1">
                <a:shade val="45000"/>
                <a:satMod val="135000"/>
              </a:schemeClr>
              <a:prstClr val="white"/>
            </a:duotone>
          </a:blip>
          <a:stretch>
            <a:fillRect/>
          </a:stretch>
        </p:blipFill>
        <p:spPr>
          <a:xfrm>
            <a:off x="3682758" y="4247277"/>
            <a:ext cx="1230943" cy="1230943"/>
          </a:xfrm>
          <a:prstGeom prst="rect">
            <a:avLst/>
          </a:prstGeom>
        </p:spPr>
      </p:pic>
      <p:pic>
        <p:nvPicPr>
          <p:cNvPr id="18" name="Picture 17">
            <a:extLst>
              <a:ext uri="{FF2B5EF4-FFF2-40B4-BE49-F238E27FC236}">
                <a16:creationId xmlns:a16="http://schemas.microsoft.com/office/drawing/2014/main" id="{6FDCFE38-DC9D-4DB7-9E85-C7729406C601}"/>
              </a:ext>
            </a:extLst>
          </p:cNvPr>
          <p:cNvPicPr>
            <a:picLocks noChangeAspect="1"/>
          </p:cNvPicPr>
          <p:nvPr/>
        </p:nvPicPr>
        <p:blipFill>
          <a:blip r:embed="rId2">
            <a:duotone>
              <a:schemeClr val="accent1">
                <a:shade val="45000"/>
                <a:satMod val="135000"/>
              </a:schemeClr>
              <a:prstClr val="white"/>
            </a:duotone>
          </a:blip>
          <a:stretch>
            <a:fillRect/>
          </a:stretch>
        </p:blipFill>
        <p:spPr>
          <a:xfrm>
            <a:off x="1889650" y="5342025"/>
            <a:ext cx="1230943" cy="1230943"/>
          </a:xfrm>
          <a:prstGeom prst="rect">
            <a:avLst/>
          </a:prstGeom>
        </p:spPr>
      </p:pic>
      <p:pic>
        <p:nvPicPr>
          <p:cNvPr id="19" name="Picture 18">
            <a:extLst>
              <a:ext uri="{FF2B5EF4-FFF2-40B4-BE49-F238E27FC236}">
                <a16:creationId xmlns:a16="http://schemas.microsoft.com/office/drawing/2014/main" id="{6911C471-BCD2-4E48-BBB9-EA1CE49F47E7}"/>
              </a:ext>
            </a:extLst>
          </p:cNvPr>
          <p:cNvPicPr>
            <a:picLocks noChangeAspect="1"/>
          </p:cNvPicPr>
          <p:nvPr/>
        </p:nvPicPr>
        <p:blipFill>
          <a:blip r:embed="rId2">
            <a:duotone>
              <a:schemeClr val="accent1">
                <a:shade val="45000"/>
                <a:satMod val="135000"/>
              </a:schemeClr>
              <a:prstClr val="white"/>
            </a:duotone>
          </a:blip>
          <a:stretch>
            <a:fillRect/>
          </a:stretch>
        </p:blipFill>
        <p:spPr>
          <a:xfrm>
            <a:off x="3133342" y="5342025"/>
            <a:ext cx="1230943" cy="1230943"/>
          </a:xfrm>
          <a:prstGeom prst="rect">
            <a:avLst/>
          </a:prstGeom>
        </p:spPr>
      </p:pic>
      <p:sp>
        <p:nvSpPr>
          <p:cNvPr id="20" name="TextBox 19">
            <a:extLst>
              <a:ext uri="{FF2B5EF4-FFF2-40B4-BE49-F238E27FC236}">
                <a16:creationId xmlns:a16="http://schemas.microsoft.com/office/drawing/2014/main" id="{7D13A237-3C78-470C-A925-EC061D1C25C1}"/>
              </a:ext>
            </a:extLst>
          </p:cNvPr>
          <p:cNvSpPr txBox="1"/>
          <p:nvPr/>
        </p:nvSpPr>
        <p:spPr>
          <a:xfrm>
            <a:off x="672610" y="2922591"/>
            <a:ext cx="5265617" cy="1230943"/>
          </a:xfrm>
          <a:prstGeom prst="rect">
            <a:avLst/>
          </a:prstGeom>
          <a:ln/>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altLang="zh-CN" sz="2400" dirty="0">
                <a:latin typeface="Arial" panose="020B0604020202020204" pitchFamily="34" charset="0"/>
                <a:cs typeface="Arial" panose="020B0604020202020204" pitchFamily="34" charset="0"/>
              </a:rPr>
              <a:t>      Collectivism refers to the principle of giving a group priority over each individual in it. </a:t>
            </a:r>
          </a:p>
        </p:txBody>
      </p:sp>
      <p:sp>
        <p:nvSpPr>
          <p:cNvPr id="14" name="文本框 13">
            <a:extLst>
              <a:ext uri="{FF2B5EF4-FFF2-40B4-BE49-F238E27FC236}">
                <a16:creationId xmlns:a16="http://schemas.microsoft.com/office/drawing/2014/main" id="{CF3D78F4-B049-4E83-82F2-C7BC350710B5}"/>
              </a:ext>
            </a:extLst>
          </p:cNvPr>
          <p:cNvSpPr txBox="1"/>
          <p:nvPr/>
        </p:nvSpPr>
        <p:spPr>
          <a:xfrm>
            <a:off x="7554378" y="1980842"/>
            <a:ext cx="2796785" cy="584775"/>
          </a:xfrm>
          <a:prstGeom prst="rect">
            <a:avLst/>
          </a:prstGeom>
          <a:noFill/>
        </p:spPr>
        <p:txBody>
          <a:bodyPr wrap="square">
            <a:spAutoFit/>
          </a:bodyPr>
          <a:lstStyle/>
          <a:p>
            <a:r>
              <a:rPr lang="en-US" altLang="zh-CN" sz="3200" dirty="0">
                <a:latin typeface="Arial Rounded MT Bold" panose="020F0704030504030204" pitchFamily="34" charset="0"/>
              </a:rPr>
              <a:t>Individualism</a:t>
            </a:r>
          </a:p>
        </p:txBody>
      </p:sp>
      <p:sp>
        <p:nvSpPr>
          <p:cNvPr id="16" name="文本框 15">
            <a:extLst>
              <a:ext uri="{FF2B5EF4-FFF2-40B4-BE49-F238E27FC236}">
                <a16:creationId xmlns:a16="http://schemas.microsoft.com/office/drawing/2014/main" id="{A1860708-9BD1-4C66-AD99-170F99C40697}"/>
              </a:ext>
            </a:extLst>
          </p:cNvPr>
          <p:cNvSpPr txBox="1"/>
          <p:nvPr/>
        </p:nvSpPr>
        <p:spPr>
          <a:xfrm>
            <a:off x="6253775" y="2922591"/>
            <a:ext cx="5397993" cy="1938992"/>
          </a:xfrm>
          <a:prstGeom prst="rect">
            <a:avLst/>
          </a:prstGeom>
          <a:ln/>
        </p:spPr>
        <p:style>
          <a:lnRef idx="2">
            <a:schemeClr val="accent1"/>
          </a:lnRef>
          <a:fillRef idx="1">
            <a:schemeClr val="lt1"/>
          </a:fillRef>
          <a:effectRef idx="0">
            <a:schemeClr val="accent1"/>
          </a:effectRef>
          <a:fontRef idx="minor">
            <a:schemeClr val="dk1"/>
          </a:fontRef>
        </p:style>
        <p:txBody>
          <a:bodyPr wrap="square">
            <a:spAutoFit/>
          </a:bodyPr>
          <a:lstStyle/>
          <a:p>
            <a:r>
              <a:rPr lang="en-US" altLang="zh-CN" sz="2400" dirty="0">
                <a:latin typeface="Arial" panose="020B0604020202020204" pitchFamily="34" charset="0"/>
                <a:cs typeface="Arial" panose="020B0604020202020204" pitchFamily="34" charset="0"/>
              </a:rPr>
              <a:t>    Individualism refers to the principle of being independent and self-reliant (</a:t>
            </a:r>
            <a:r>
              <a:rPr lang="zh-CN" altLang="en-US" sz="2000" dirty="0">
                <a:latin typeface="Microsoft YaHei" panose="020B0503020204020204" pitchFamily="34" charset="-122"/>
                <a:ea typeface="Microsoft YaHei" panose="020B0503020204020204" pitchFamily="34" charset="-122"/>
                <a:cs typeface="Arial" panose="020B0604020202020204" pitchFamily="34" charset="0"/>
              </a:rPr>
              <a:t>自立的</a:t>
            </a:r>
            <a:r>
              <a:rPr lang="en-US" altLang="zh-CN" sz="2000" dirty="0">
                <a:latin typeface="Microsoft YaHei" panose="020B0503020204020204" pitchFamily="34" charset="-122"/>
                <a:ea typeface="Microsoft YaHei" panose="020B0503020204020204" pitchFamily="34" charset="-122"/>
                <a:cs typeface="Arial" panose="020B0604020202020204" pitchFamily="34" charset="0"/>
              </a:rPr>
              <a:t>)</a:t>
            </a:r>
            <a:r>
              <a:rPr lang="en-US" altLang="zh-CN" sz="2400" dirty="0">
                <a:latin typeface="Arial" panose="020B0604020202020204" pitchFamily="34" charset="0"/>
                <a:cs typeface="Arial" panose="020B0604020202020204" pitchFamily="34" charset="0"/>
              </a:rPr>
              <a:t>, or a social theory favoring (</a:t>
            </a:r>
            <a:r>
              <a:rPr lang="zh-CN" altLang="en-US" sz="2000" dirty="0">
                <a:latin typeface="Microsoft YaHei" panose="020B0503020204020204" pitchFamily="34" charset="-122"/>
                <a:ea typeface="Microsoft YaHei" panose="020B0503020204020204" pitchFamily="34" charset="-122"/>
                <a:cs typeface="Arial" panose="020B0604020202020204" pitchFamily="34" charset="0"/>
              </a:rPr>
              <a:t>主张</a:t>
            </a:r>
            <a:r>
              <a:rPr lang="en-US" altLang="zh-CN" sz="2400" dirty="0">
                <a:latin typeface="Arial" panose="020B0604020202020204" pitchFamily="34" charset="0"/>
                <a:cs typeface="Arial" panose="020B0604020202020204" pitchFamily="34" charset="0"/>
              </a:rPr>
              <a:t>) freedom of action for individuals over  collective or state country.</a:t>
            </a:r>
            <a:endParaRPr lang="zh-CN" altLang="en-US" sz="2400" dirty="0"/>
          </a:p>
        </p:txBody>
      </p:sp>
      <p:pic>
        <p:nvPicPr>
          <p:cNvPr id="17" name="Picture 8">
            <a:extLst>
              <a:ext uri="{FF2B5EF4-FFF2-40B4-BE49-F238E27FC236}">
                <a16:creationId xmlns:a16="http://schemas.microsoft.com/office/drawing/2014/main" id="{AC74DA71-98CD-43C8-AC6E-C3AAA9F4B92D}"/>
              </a:ext>
            </a:extLst>
          </p:cNvPr>
          <p:cNvPicPr>
            <a:picLocks noChangeAspect="1"/>
          </p:cNvPicPr>
          <p:nvPr/>
        </p:nvPicPr>
        <p:blipFill>
          <a:blip r:embed="rId3">
            <a:duotone>
              <a:srgbClr val="EC7016">
                <a:shade val="45000"/>
                <a:satMod val="135000"/>
              </a:srgbClr>
              <a:prstClr val="white"/>
            </a:duotone>
            <a:extLst>
              <a:ext uri="{BEBA8EAE-BF5A-486C-A8C5-ECC9F3942E4B}">
                <a14:imgProps xmlns:a14="http://schemas.microsoft.com/office/drawing/2010/main">
                  <a14:imgLayer r:embed="rId4">
                    <a14:imgEffect>
                      <a14:sharpenSoften amount="-25000"/>
                    </a14:imgEffect>
                  </a14:imgLayer>
                </a14:imgProps>
              </a:ext>
            </a:extLst>
          </a:blip>
          <a:stretch>
            <a:fillRect/>
          </a:stretch>
        </p:blipFill>
        <p:spPr>
          <a:xfrm>
            <a:off x="8219386" y="4836858"/>
            <a:ext cx="1637444" cy="1637444"/>
          </a:xfrm>
          <a:prstGeom prst="rect">
            <a:avLst/>
          </a:prstGeom>
        </p:spPr>
      </p:pic>
    </p:spTree>
    <p:extLst>
      <p:ext uri="{BB962C8B-B14F-4D97-AF65-F5344CB8AC3E}">
        <p14:creationId xmlns:p14="http://schemas.microsoft.com/office/powerpoint/2010/main" val="236783085"/>
      </p:ext>
    </p:extLst>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anim calcmode="lin" valueType="num">
                                      <p:cBhvr>
                                        <p:cTn id="8" dur="500" fill="hold"/>
                                        <p:tgtEl>
                                          <p:spTgt spid="5"/>
                                        </p:tgtEl>
                                        <p:attrNameLst>
                                          <p:attrName>ppt_x</p:attrName>
                                        </p:attrNameLst>
                                      </p:cBhvr>
                                      <p:tavLst>
                                        <p:tav tm="0">
                                          <p:val>
                                            <p:strVal val="#ppt_x"/>
                                          </p:val>
                                        </p:tav>
                                        <p:tav tm="100000">
                                          <p:val>
                                            <p:strVal val="#ppt_x"/>
                                          </p:val>
                                        </p:tav>
                                      </p:tavLst>
                                    </p:anim>
                                    <p:anim calcmode="lin" valueType="num">
                                      <p:cBhvr>
                                        <p:cTn id="9" dur="5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anim calcmode="lin" valueType="num">
                                      <p:cBhvr>
                                        <p:cTn id="13" dur="500" fill="hold"/>
                                        <p:tgtEl>
                                          <p:spTgt spid="2"/>
                                        </p:tgtEl>
                                        <p:attrNameLst>
                                          <p:attrName>ppt_x</p:attrName>
                                        </p:attrNameLst>
                                      </p:cBhvr>
                                      <p:tavLst>
                                        <p:tav tm="0">
                                          <p:val>
                                            <p:strVal val="#ppt_x"/>
                                          </p:val>
                                        </p:tav>
                                        <p:tav tm="100000">
                                          <p:val>
                                            <p:strVal val="#ppt_x"/>
                                          </p:val>
                                        </p:tav>
                                      </p:tavLst>
                                    </p:anim>
                                    <p:anim calcmode="lin" valueType="num">
                                      <p:cBhvr>
                                        <p:cTn id="14" dur="5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anim calcmode="lin" valueType="num">
                                      <p:cBhvr>
                                        <p:cTn id="20" dur="500" fill="hold"/>
                                        <p:tgtEl>
                                          <p:spTgt spid="6"/>
                                        </p:tgtEl>
                                        <p:attrNameLst>
                                          <p:attrName>ppt_x</p:attrName>
                                        </p:attrNameLst>
                                      </p:cBhvr>
                                      <p:tavLst>
                                        <p:tav tm="0">
                                          <p:val>
                                            <p:strVal val="#ppt_x"/>
                                          </p:val>
                                        </p:tav>
                                        <p:tav tm="100000">
                                          <p:val>
                                            <p:strVal val="#ppt_x"/>
                                          </p:val>
                                        </p:tav>
                                      </p:tavLst>
                                    </p:anim>
                                    <p:anim calcmode="lin" valueType="num">
                                      <p:cBhvr>
                                        <p:cTn id="21" dur="5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fade">
                                      <p:cBhvr>
                                        <p:cTn id="26" dur="500"/>
                                        <p:tgtEl>
                                          <p:spTgt spid="20"/>
                                        </p:tgtEl>
                                      </p:cBhvr>
                                    </p:animEffect>
                                    <p:anim calcmode="lin" valueType="num">
                                      <p:cBhvr>
                                        <p:cTn id="27" dur="500" fill="hold"/>
                                        <p:tgtEl>
                                          <p:spTgt spid="20"/>
                                        </p:tgtEl>
                                        <p:attrNameLst>
                                          <p:attrName>ppt_x</p:attrName>
                                        </p:attrNameLst>
                                      </p:cBhvr>
                                      <p:tavLst>
                                        <p:tav tm="0">
                                          <p:val>
                                            <p:strVal val="#ppt_x"/>
                                          </p:val>
                                        </p:tav>
                                        <p:tav tm="100000">
                                          <p:val>
                                            <p:strVal val="#ppt_x"/>
                                          </p:val>
                                        </p:tav>
                                      </p:tavLst>
                                    </p:anim>
                                    <p:anim calcmode="lin" valueType="num">
                                      <p:cBhvr>
                                        <p:cTn id="28" dur="5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9" presetClass="entr" presetSubtype="0" decel="100000" fill="hold" nodeType="clickEffect">
                                  <p:stCondLst>
                                    <p:cond delay="0"/>
                                  </p:stCondLst>
                                  <p:childTnLst>
                                    <p:set>
                                      <p:cBhvr>
                                        <p:cTn id="32" dur="1" fill="hold">
                                          <p:stCondLst>
                                            <p:cond delay="0"/>
                                          </p:stCondLst>
                                        </p:cTn>
                                        <p:tgtEl>
                                          <p:spTgt spid="8"/>
                                        </p:tgtEl>
                                        <p:attrNameLst>
                                          <p:attrName>style.visibility</p:attrName>
                                        </p:attrNameLst>
                                      </p:cBhvr>
                                      <p:to>
                                        <p:strVal val="visible"/>
                                      </p:to>
                                    </p:set>
                                    <p:anim calcmode="lin" valueType="num">
                                      <p:cBhvr>
                                        <p:cTn id="33" dur="100" fill="hold"/>
                                        <p:tgtEl>
                                          <p:spTgt spid="8"/>
                                        </p:tgtEl>
                                        <p:attrNameLst>
                                          <p:attrName>ppt_w</p:attrName>
                                        </p:attrNameLst>
                                      </p:cBhvr>
                                      <p:tavLst>
                                        <p:tav tm="0">
                                          <p:val>
                                            <p:fltVal val="0"/>
                                          </p:val>
                                        </p:tav>
                                        <p:tav tm="100000">
                                          <p:val>
                                            <p:strVal val="#ppt_w"/>
                                          </p:val>
                                        </p:tav>
                                      </p:tavLst>
                                    </p:anim>
                                    <p:anim calcmode="lin" valueType="num">
                                      <p:cBhvr>
                                        <p:cTn id="34" dur="100" fill="hold"/>
                                        <p:tgtEl>
                                          <p:spTgt spid="8"/>
                                        </p:tgtEl>
                                        <p:attrNameLst>
                                          <p:attrName>ppt_h</p:attrName>
                                        </p:attrNameLst>
                                      </p:cBhvr>
                                      <p:tavLst>
                                        <p:tav tm="0">
                                          <p:val>
                                            <p:fltVal val="0"/>
                                          </p:val>
                                        </p:tav>
                                        <p:tav tm="100000">
                                          <p:val>
                                            <p:strVal val="#ppt_h"/>
                                          </p:val>
                                        </p:tav>
                                      </p:tavLst>
                                    </p:anim>
                                    <p:anim calcmode="lin" valueType="num">
                                      <p:cBhvr>
                                        <p:cTn id="35" dur="100" fill="hold"/>
                                        <p:tgtEl>
                                          <p:spTgt spid="8"/>
                                        </p:tgtEl>
                                        <p:attrNameLst>
                                          <p:attrName>style.rotation</p:attrName>
                                        </p:attrNameLst>
                                      </p:cBhvr>
                                      <p:tavLst>
                                        <p:tav tm="0">
                                          <p:val>
                                            <p:fltVal val="360"/>
                                          </p:val>
                                        </p:tav>
                                        <p:tav tm="100000">
                                          <p:val>
                                            <p:fltVal val="0"/>
                                          </p:val>
                                        </p:tav>
                                      </p:tavLst>
                                    </p:anim>
                                    <p:animEffect transition="in" filter="fade">
                                      <p:cBhvr>
                                        <p:cTn id="36" dur="100"/>
                                        <p:tgtEl>
                                          <p:spTgt spid="8"/>
                                        </p:tgtEl>
                                      </p:cBhvr>
                                    </p:animEffect>
                                  </p:childTnLst>
                                </p:cTn>
                              </p:par>
                            </p:childTnLst>
                          </p:cTn>
                        </p:par>
                        <p:par>
                          <p:cTn id="37" fill="hold">
                            <p:stCondLst>
                              <p:cond delay="100"/>
                            </p:stCondLst>
                            <p:childTnLst>
                              <p:par>
                                <p:cTn id="38" presetID="49" presetClass="entr" presetSubtype="0" decel="100000" fill="hold" nodeType="afterEffect">
                                  <p:stCondLst>
                                    <p:cond delay="0"/>
                                  </p:stCondLst>
                                  <p:childTnLst>
                                    <p:set>
                                      <p:cBhvr>
                                        <p:cTn id="39" dur="1" fill="hold">
                                          <p:stCondLst>
                                            <p:cond delay="0"/>
                                          </p:stCondLst>
                                        </p:cTn>
                                        <p:tgtEl>
                                          <p:spTgt spid="9"/>
                                        </p:tgtEl>
                                        <p:attrNameLst>
                                          <p:attrName>style.visibility</p:attrName>
                                        </p:attrNameLst>
                                      </p:cBhvr>
                                      <p:to>
                                        <p:strVal val="visible"/>
                                      </p:to>
                                    </p:set>
                                    <p:anim calcmode="lin" valueType="num">
                                      <p:cBhvr>
                                        <p:cTn id="40" dur="100" fill="hold"/>
                                        <p:tgtEl>
                                          <p:spTgt spid="9"/>
                                        </p:tgtEl>
                                        <p:attrNameLst>
                                          <p:attrName>ppt_w</p:attrName>
                                        </p:attrNameLst>
                                      </p:cBhvr>
                                      <p:tavLst>
                                        <p:tav tm="0">
                                          <p:val>
                                            <p:fltVal val="0"/>
                                          </p:val>
                                        </p:tav>
                                        <p:tav tm="100000">
                                          <p:val>
                                            <p:strVal val="#ppt_w"/>
                                          </p:val>
                                        </p:tav>
                                      </p:tavLst>
                                    </p:anim>
                                    <p:anim calcmode="lin" valueType="num">
                                      <p:cBhvr>
                                        <p:cTn id="41" dur="100" fill="hold"/>
                                        <p:tgtEl>
                                          <p:spTgt spid="9"/>
                                        </p:tgtEl>
                                        <p:attrNameLst>
                                          <p:attrName>ppt_h</p:attrName>
                                        </p:attrNameLst>
                                      </p:cBhvr>
                                      <p:tavLst>
                                        <p:tav tm="0">
                                          <p:val>
                                            <p:fltVal val="0"/>
                                          </p:val>
                                        </p:tav>
                                        <p:tav tm="100000">
                                          <p:val>
                                            <p:strVal val="#ppt_h"/>
                                          </p:val>
                                        </p:tav>
                                      </p:tavLst>
                                    </p:anim>
                                    <p:anim calcmode="lin" valueType="num">
                                      <p:cBhvr>
                                        <p:cTn id="42" dur="100" fill="hold"/>
                                        <p:tgtEl>
                                          <p:spTgt spid="9"/>
                                        </p:tgtEl>
                                        <p:attrNameLst>
                                          <p:attrName>style.rotation</p:attrName>
                                        </p:attrNameLst>
                                      </p:cBhvr>
                                      <p:tavLst>
                                        <p:tav tm="0">
                                          <p:val>
                                            <p:fltVal val="360"/>
                                          </p:val>
                                        </p:tav>
                                        <p:tav tm="100000">
                                          <p:val>
                                            <p:fltVal val="0"/>
                                          </p:val>
                                        </p:tav>
                                      </p:tavLst>
                                    </p:anim>
                                    <p:animEffect transition="in" filter="fade">
                                      <p:cBhvr>
                                        <p:cTn id="43" dur="100"/>
                                        <p:tgtEl>
                                          <p:spTgt spid="9"/>
                                        </p:tgtEl>
                                      </p:cBhvr>
                                    </p:animEffect>
                                  </p:childTnLst>
                                </p:cTn>
                              </p:par>
                            </p:childTnLst>
                          </p:cTn>
                        </p:par>
                        <p:par>
                          <p:cTn id="44" fill="hold">
                            <p:stCondLst>
                              <p:cond delay="200"/>
                            </p:stCondLst>
                            <p:childTnLst>
                              <p:par>
                                <p:cTn id="45" presetID="49" presetClass="entr" presetSubtype="0" decel="100000" fill="hold" nodeType="afterEffect">
                                  <p:stCondLst>
                                    <p:cond delay="0"/>
                                  </p:stCondLst>
                                  <p:childTnLst>
                                    <p:set>
                                      <p:cBhvr>
                                        <p:cTn id="46" dur="1" fill="hold">
                                          <p:stCondLst>
                                            <p:cond delay="0"/>
                                          </p:stCondLst>
                                        </p:cTn>
                                        <p:tgtEl>
                                          <p:spTgt spid="11"/>
                                        </p:tgtEl>
                                        <p:attrNameLst>
                                          <p:attrName>style.visibility</p:attrName>
                                        </p:attrNameLst>
                                      </p:cBhvr>
                                      <p:to>
                                        <p:strVal val="visible"/>
                                      </p:to>
                                    </p:set>
                                    <p:anim calcmode="lin" valueType="num">
                                      <p:cBhvr>
                                        <p:cTn id="47" dur="100" fill="hold"/>
                                        <p:tgtEl>
                                          <p:spTgt spid="11"/>
                                        </p:tgtEl>
                                        <p:attrNameLst>
                                          <p:attrName>ppt_w</p:attrName>
                                        </p:attrNameLst>
                                      </p:cBhvr>
                                      <p:tavLst>
                                        <p:tav tm="0">
                                          <p:val>
                                            <p:fltVal val="0"/>
                                          </p:val>
                                        </p:tav>
                                        <p:tav tm="100000">
                                          <p:val>
                                            <p:strVal val="#ppt_w"/>
                                          </p:val>
                                        </p:tav>
                                      </p:tavLst>
                                    </p:anim>
                                    <p:anim calcmode="lin" valueType="num">
                                      <p:cBhvr>
                                        <p:cTn id="48" dur="100" fill="hold"/>
                                        <p:tgtEl>
                                          <p:spTgt spid="11"/>
                                        </p:tgtEl>
                                        <p:attrNameLst>
                                          <p:attrName>ppt_h</p:attrName>
                                        </p:attrNameLst>
                                      </p:cBhvr>
                                      <p:tavLst>
                                        <p:tav tm="0">
                                          <p:val>
                                            <p:fltVal val="0"/>
                                          </p:val>
                                        </p:tav>
                                        <p:tav tm="100000">
                                          <p:val>
                                            <p:strVal val="#ppt_h"/>
                                          </p:val>
                                        </p:tav>
                                      </p:tavLst>
                                    </p:anim>
                                    <p:anim calcmode="lin" valueType="num">
                                      <p:cBhvr>
                                        <p:cTn id="49" dur="100" fill="hold"/>
                                        <p:tgtEl>
                                          <p:spTgt spid="11"/>
                                        </p:tgtEl>
                                        <p:attrNameLst>
                                          <p:attrName>style.rotation</p:attrName>
                                        </p:attrNameLst>
                                      </p:cBhvr>
                                      <p:tavLst>
                                        <p:tav tm="0">
                                          <p:val>
                                            <p:fltVal val="360"/>
                                          </p:val>
                                        </p:tav>
                                        <p:tav tm="100000">
                                          <p:val>
                                            <p:fltVal val="0"/>
                                          </p:val>
                                        </p:tav>
                                      </p:tavLst>
                                    </p:anim>
                                    <p:animEffect transition="in" filter="fade">
                                      <p:cBhvr>
                                        <p:cTn id="50" dur="100"/>
                                        <p:tgtEl>
                                          <p:spTgt spid="11"/>
                                        </p:tgtEl>
                                      </p:cBhvr>
                                    </p:animEffect>
                                  </p:childTnLst>
                                </p:cTn>
                              </p:par>
                            </p:childTnLst>
                          </p:cTn>
                        </p:par>
                        <p:par>
                          <p:cTn id="51" fill="hold">
                            <p:stCondLst>
                              <p:cond delay="300"/>
                            </p:stCondLst>
                            <p:childTnLst>
                              <p:par>
                                <p:cTn id="52" presetID="49" presetClass="entr" presetSubtype="0" decel="100000" fill="hold" nodeType="afterEffect">
                                  <p:stCondLst>
                                    <p:cond delay="0"/>
                                  </p:stCondLst>
                                  <p:childTnLst>
                                    <p:set>
                                      <p:cBhvr>
                                        <p:cTn id="53" dur="1" fill="hold">
                                          <p:stCondLst>
                                            <p:cond delay="0"/>
                                          </p:stCondLst>
                                        </p:cTn>
                                        <p:tgtEl>
                                          <p:spTgt spid="18"/>
                                        </p:tgtEl>
                                        <p:attrNameLst>
                                          <p:attrName>style.visibility</p:attrName>
                                        </p:attrNameLst>
                                      </p:cBhvr>
                                      <p:to>
                                        <p:strVal val="visible"/>
                                      </p:to>
                                    </p:set>
                                    <p:anim calcmode="lin" valueType="num">
                                      <p:cBhvr>
                                        <p:cTn id="54" dur="100" fill="hold"/>
                                        <p:tgtEl>
                                          <p:spTgt spid="18"/>
                                        </p:tgtEl>
                                        <p:attrNameLst>
                                          <p:attrName>ppt_w</p:attrName>
                                        </p:attrNameLst>
                                      </p:cBhvr>
                                      <p:tavLst>
                                        <p:tav tm="0">
                                          <p:val>
                                            <p:fltVal val="0"/>
                                          </p:val>
                                        </p:tav>
                                        <p:tav tm="100000">
                                          <p:val>
                                            <p:strVal val="#ppt_w"/>
                                          </p:val>
                                        </p:tav>
                                      </p:tavLst>
                                    </p:anim>
                                    <p:anim calcmode="lin" valueType="num">
                                      <p:cBhvr>
                                        <p:cTn id="55" dur="100" fill="hold"/>
                                        <p:tgtEl>
                                          <p:spTgt spid="18"/>
                                        </p:tgtEl>
                                        <p:attrNameLst>
                                          <p:attrName>ppt_h</p:attrName>
                                        </p:attrNameLst>
                                      </p:cBhvr>
                                      <p:tavLst>
                                        <p:tav tm="0">
                                          <p:val>
                                            <p:fltVal val="0"/>
                                          </p:val>
                                        </p:tav>
                                        <p:tav tm="100000">
                                          <p:val>
                                            <p:strVal val="#ppt_h"/>
                                          </p:val>
                                        </p:tav>
                                      </p:tavLst>
                                    </p:anim>
                                    <p:anim calcmode="lin" valueType="num">
                                      <p:cBhvr>
                                        <p:cTn id="56" dur="100" fill="hold"/>
                                        <p:tgtEl>
                                          <p:spTgt spid="18"/>
                                        </p:tgtEl>
                                        <p:attrNameLst>
                                          <p:attrName>style.rotation</p:attrName>
                                        </p:attrNameLst>
                                      </p:cBhvr>
                                      <p:tavLst>
                                        <p:tav tm="0">
                                          <p:val>
                                            <p:fltVal val="360"/>
                                          </p:val>
                                        </p:tav>
                                        <p:tav tm="100000">
                                          <p:val>
                                            <p:fltVal val="0"/>
                                          </p:val>
                                        </p:tav>
                                      </p:tavLst>
                                    </p:anim>
                                    <p:animEffect transition="in" filter="fade">
                                      <p:cBhvr>
                                        <p:cTn id="57" dur="100"/>
                                        <p:tgtEl>
                                          <p:spTgt spid="18"/>
                                        </p:tgtEl>
                                      </p:cBhvr>
                                    </p:animEffect>
                                  </p:childTnLst>
                                </p:cTn>
                              </p:par>
                            </p:childTnLst>
                          </p:cTn>
                        </p:par>
                        <p:par>
                          <p:cTn id="58" fill="hold">
                            <p:stCondLst>
                              <p:cond delay="400"/>
                            </p:stCondLst>
                            <p:childTnLst>
                              <p:par>
                                <p:cTn id="59" presetID="49" presetClass="entr" presetSubtype="0" decel="100000" fill="hold" nodeType="afterEffect">
                                  <p:stCondLst>
                                    <p:cond delay="0"/>
                                  </p:stCondLst>
                                  <p:childTnLst>
                                    <p:set>
                                      <p:cBhvr>
                                        <p:cTn id="60" dur="1" fill="hold">
                                          <p:stCondLst>
                                            <p:cond delay="0"/>
                                          </p:stCondLst>
                                        </p:cTn>
                                        <p:tgtEl>
                                          <p:spTgt spid="19"/>
                                        </p:tgtEl>
                                        <p:attrNameLst>
                                          <p:attrName>style.visibility</p:attrName>
                                        </p:attrNameLst>
                                      </p:cBhvr>
                                      <p:to>
                                        <p:strVal val="visible"/>
                                      </p:to>
                                    </p:set>
                                    <p:anim calcmode="lin" valueType="num">
                                      <p:cBhvr>
                                        <p:cTn id="61" dur="100" fill="hold"/>
                                        <p:tgtEl>
                                          <p:spTgt spid="19"/>
                                        </p:tgtEl>
                                        <p:attrNameLst>
                                          <p:attrName>ppt_w</p:attrName>
                                        </p:attrNameLst>
                                      </p:cBhvr>
                                      <p:tavLst>
                                        <p:tav tm="0">
                                          <p:val>
                                            <p:fltVal val="0"/>
                                          </p:val>
                                        </p:tav>
                                        <p:tav tm="100000">
                                          <p:val>
                                            <p:strVal val="#ppt_w"/>
                                          </p:val>
                                        </p:tav>
                                      </p:tavLst>
                                    </p:anim>
                                    <p:anim calcmode="lin" valueType="num">
                                      <p:cBhvr>
                                        <p:cTn id="62" dur="100" fill="hold"/>
                                        <p:tgtEl>
                                          <p:spTgt spid="19"/>
                                        </p:tgtEl>
                                        <p:attrNameLst>
                                          <p:attrName>ppt_h</p:attrName>
                                        </p:attrNameLst>
                                      </p:cBhvr>
                                      <p:tavLst>
                                        <p:tav tm="0">
                                          <p:val>
                                            <p:fltVal val="0"/>
                                          </p:val>
                                        </p:tav>
                                        <p:tav tm="100000">
                                          <p:val>
                                            <p:strVal val="#ppt_h"/>
                                          </p:val>
                                        </p:tav>
                                      </p:tavLst>
                                    </p:anim>
                                    <p:anim calcmode="lin" valueType="num">
                                      <p:cBhvr>
                                        <p:cTn id="63" dur="100" fill="hold"/>
                                        <p:tgtEl>
                                          <p:spTgt spid="19"/>
                                        </p:tgtEl>
                                        <p:attrNameLst>
                                          <p:attrName>style.rotation</p:attrName>
                                        </p:attrNameLst>
                                      </p:cBhvr>
                                      <p:tavLst>
                                        <p:tav tm="0">
                                          <p:val>
                                            <p:fltVal val="360"/>
                                          </p:val>
                                        </p:tav>
                                        <p:tav tm="100000">
                                          <p:val>
                                            <p:fltVal val="0"/>
                                          </p:val>
                                        </p:tav>
                                      </p:tavLst>
                                    </p:anim>
                                    <p:animEffect transition="in" filter="fade">
                                      <p:cBhvr>
                                        <p:cTn id="64" dur="100"/>
                                        <p:tgtEl>
                                          <p:spTgt spid="19"/>
                                        </p:tgtEl>
                                      </p:cBhvr>
                                    </p:animEffect>
                                  </p:childTnLst>
                                </p:cTn>
                              </p:par>
                            </p:childTnLst>
                          </p:cTn>
                        </p:par>
                      </p:childTnLst>
                    </p:cTn>
                  </p:par>
                  <p:par>
                    <p:cTn id="65" fill="hold">
                      <p:stCondLst>
                        <p:cond delay="indefinite"/>
                      </p:stCondLst>
                      <p:childTnLst>
                        <p:par>
                          <p:cTn id="66" fill="hold">
                            <p:stCondLst>
                              <p:cond delay="0"/>
                            </p:stCondLst>
                            <p:childTnLst>
                              <p:par>
                                <p:cTn id="67" presetID="42" presetClass="entr" presetSubtype="0" fill="hold" grpId="0" nodeType="clickEffect">
                                  <p:stCondLst>
                                    <p:cond delay="0"/>
                                  </p:stCondLst>
                                  <p:childTnLst>
                                    <p:set>
                                      <p:cBhvr>
                                        <p:cTn id="68" dur="1" fill="hold">
                                          <p:stCondLst>
                                            <p:cond delay="0"/>
                                          </p:stCondLst>
                                        </p:cTn>
                                        <p:tgtEl>
                                          <p:spTgt spid="14"/>
                                        </p:tgtEl>
                                        <p:attrNameLst>
                                          <p:attrName>style.visibility</p:attrName>
                                        </p:attrNameLst>
                                      </p:cBhvr>
                                      <p:to>
                                        <p:strVal val="visible"/>
                                      </p:to>
                                    </p:set>
                                    <p:animEffect transition="in" filter="fade">
                                      <p:cBhvr>
                                        <p:cTn id="69" dur="500"/>
                                        <p:tgtEl>
                                          <p:spTgt spid="14"/>
                                        </p:tgtEl>
                                      </p:cBhvr>
                                    </p:animEffect>
                                    <p:anim calcmode="lin" valueType="num">
                                      <p:cBhvr>
                                        <p:cTn id="70" dur="500" fill="hold"/>
                                        <p:tgtEl>
                                          <p:spTgt spid="14"/>
                                        </p:tgtEl>
                                        <p:attrNameLst>
                                          <p:attrName>ppt_x</p:attrName>
                                        </p:attrNameLst>
                                      </p:cBhvr>
                                      <p:tavLst>
                                        <p:tav tm="0">
                                          <p:val>
                                            <p:strVal val="#ppt_x"/>
                                          </p:val>
                                        </p:tav>
                                        <p:tav tm="100000">
                                          <p:val>
                                            <p:strVal val="#ppt_x"/>
                                          </p:val>
                                        </p:tav>
                                      </p:tavLst>
                                    </p:anim>
                                    <p:anim calcmode="lin" valueType="num">
                                      <p:cBhvr>
                                        <p:cTn id="71" dur="5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72" fill="hold">
                      <p:stCondLst>
                        <p:cond delay="indefinite"/>
                      </p:stCondLst>
                      <p:childTnLst>
                        <p:par>
                          <p:cTn id="73" fill="hold">
                            <p:stCondLst>
                              <p:cond delay="0"/>
                            </p:stCondLst>
                            <p:childTnLst>
                              <p:par>
                                <p:cTn id="74" presetID="2" presetClass="entr" presetSubtype="4" fill="hold" grpId="0" nodeType="clickEffect">
                                  <p:stCondLst>
                                    <p:cond delay="0"/>
                                  </p:stCondLst>
                                  <p:childTnLst>
                                    <p:set>
                                      <p:cBhvr>
                                        <p:cTn id="75" dur="1" fill="hold">
                                          <p:stCondLst>
                                            <p:cond delay="0"/>
                                          </p:stCondLst>
                                        </p:cTn>
                                        <p:tgtEl>
                                          <p:spTgt spid="16"/>
                                        </p:tgtEl>
                                        <p:attrNameLst>
                                          <p:attrName>style.visibility</p:attrName>
                                        </p:attrNameLst>
                                      </p:cBhvr>
                                      <p:to>
                                        <p:strVal val="visible"/>
                                      </p:to>
                                    </p:set>
                                    <p:anim calcmode="lin" valueType="num">
                                      <p:cBhvr additive="base">
                                        <p:cTn id="76" dur="500" fill="hold"/>
                                        <p:tgtEl>
                                          <p:spTgt spid="16"/>
                                        </p:tgtEl>
                                        <p:attrNameLst>
                                          <p:attrName>ppt_x</p:attrName>
                                        </p:attrNameLst>
                                      </p:cBhvr>
                                      <p:tavLst>
                                        <p:tav tm="0">
                                          <p:val>
                                            <p:strVal val="#ppt_x"/>
                                          </p:val>
                                        </p:tav>
                                        <p:tav tm="100000">
                                          <p:val>
                                            <p:strVal val="#ppt_x"/>
                                          </p:val>
                                        </p:tav>
                                      </p:tavLst>
                                    </p:anim>
                                    <p:anim calcmode="lin" valueType="num">
                                      <p:cBhvr additive="base">
                                        <p:cTn id="77"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78" fill="hold">
                      <p:stCondLst>
                        <p:cond delay="indefinite"/>
                      </p:stCondLst>
                      <p:childTnLst>
                        <p:par>
                          <p:cTn id="79" fill="hold">
                            <p:stCondLst>
                              <p:cond delay="0"/>
                            </p:stCondLst>
                            <p:childTnLst>
                              <p:par>
                                <p:cTn id="80" presetID="49" presetClass="entr" presetSubtype="0" decel="100000" fill="hold" nodeType="clickEffect">
                                  <p:stCondLst>
                                    <p:cond delay="0"/>
                                  </p:stCondLst>
                                  <p:childTnLst>
                                    <p:set>
                                      <p:cBhvr>
                                        <p:cTn id="81" dur="1" fill="hold">
                                          <p:stCondLst>
                                            <p:cond delay="0"/>
                                          </p:stCondLst>
                                        </p:cTn>
                                        <p:tgtEl>
                                          <p:spTgt spid="17"/>
                                        </p:tgtEl>
                                        <p:attrNameLst>
                                          <p:attrName>style.visibility</p:attrName>
                                        </p:attrNameLst>
                                      </p:cBhvr>
                                      <p:to>
                                        <p:strVal val="visible"/>
                                      </p:to>
                                    </p:set>
                                    <p:anim calcmode="lin" valueType="num">
                                      <p:cBhvr>
                                        <p:cTn id="82" dur="500" fill="hold"/>
                                        <p:tgtEl>
                                          <p:spTgt spid="17"/>
                                        </p:tgtEl>
                                        <p:attrNameLst>
                                          <p:attrName>ppt_w</p:attrName>
                                        </p:attrNameLst>
                                      </p:cBhvr>
                                      <p:tavLst>
                                        <p:tav tm="0">
                                          <p:val>
                                            <p:fltVal val="0"/>
                                          </p:val>
                                        </p:tav>
                                        <p:tav tm="100000">
                                          <p:val>
                                            <p:strVal val="#ppt_w"/>
                                          </p:val>
                                        </p:tav>
                                      </p:tavLst>
                                    </p:anim>
                                    <p:anim calcmode="lin" valueType="num">
                                      <p:cBhvr>
                                        <p:cTn id="83" dur="500" fill="hold"/>
                                        <p:tgtEl>
                                          <p:spTgt spid="17"/>
                                        </p:tgtEl>
                                        <p:attrNameLst>
                                          <p:attrName>ppt_h</p:attrName>
                                        </p:attrNameLst>
                                      </p:cBhvr>
                                      <p:tavLst>
                                        <p:tav tm="0">
                                          <p:val>
                                            <p:fltVal val="0"/>
                                          </p:val>
                                        </p:tav>
                                        <p:tav tm="100000">
                                          <p:val>
                                            <p:strVal val="#ppt_h"/>
                                          </p:val>
                                        </p:tav>
                                      </p:tavLst>
                                    </p:anim>
                                    <p:anim calcmode="lin" valueType="num">
                                      <p:cBhvr>
                                        <p:cTn id="84" dur="500" fill="hold"/>
                                        <p:tgtEl>
                                          <p:spTgt spid="17"/>
                                        </p:tgtEl>
                                        <p:attrNameLst>
                                          <p:attrName>style.rotation</p:attrName>
                                        </p:attrNameLst>
                                      </p:cBhvr>
                                      <p:tavLst>
                                        <p:tav tm="0">
                                          <p:val>
                                            <p:fltVal val="360"/>
                                          </p:val>
                                        </p:tav>
                                        <p:tav tm="100000">
                                          <p:val>
                                            <p:fltVal val="0"/>
                                          </p:val>
                                        </p:tav>
                                      </p:tavLst>
                                    </p:anim>
                                    <p:animEffect transition="in" filter="fade">
                                      <p:cBhvr>
                                        <p:cTn id="85"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animBg="1"/>
      <p:bldP spid="6" grpId="0"/>
      <p:bldP spid="20" grpId="0" animBg="1"/>
      <p:bldP spid="14" grpId="0"/>
      <p:bldP spid="16" grpId="0" animBg="1"/>
    </p:bld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76CB32-901A-4DA0-AA8A-9A7B5A88BFCD}"/>
              </a:ext>
            </a:extLst>
          </p:cNvPr>
          <p:cNvSpPr>
            <a:spLocks noGrp="1"/>
          </p:cNvSpPr>
          <p:nvPr>
            <p:ph type="title" idx="4294967295"/>
          </p:nvPr>
        </p:nvSpPr>
        <p:spPr>
          <a:xfrm>
            <a:off x="689987" y="572757"/>
            <a:ext cx="10611060" cy="934497"/>
          </a:xfrm>
        </p:spPr>
        <p:txBody>
          <a:bodyPr>
            <a:noAutofit/>
          </a:bodyPr>
          <a:lstStyle/>
          <a:p>
            <a:r>
              <a:rPr lang="en-US" altLang="zh-CN" sz="6000" dirty="0">
                <a:latin typeface="Arial Rounded MT Bold" panose="020F0704030504030204" pitchFamily="34" charset="0"/>
              </a:rPr>
              <a:t>Characteristics</a:t>
            </a:r>
            <a:endParaRPr lang="en-US" sz="6000" dirty="0">
              <a:latin typeface="Arial Rounded MT Bold" panose="020F0704030504030204" pitchFamily="34" charset="0"/>
            </a:endParaRPr>
          </a:p>
        </p:txBody>
      </p:sp>
      <p:sp>
        <p:nvSpPr>
          <p:cNvPr id="5" name="Rectangle 4">
            <a:extLst>
              <a:ext uri="{FF2B5EF4-FFF2-40B4-BE49-F238E27FC236}">
                <a16:creationId xmlns:a16="http://schemas.microsoft.com/office/drawing/2014/main" id="{91DCA28B-9D02-43AE-A3F8-AD054C458582}"/>
              </a:ext>
            </a:extLst>
          </p:cNvPr>
          <p:cNvSpPr/>
          <p:nvPr/>
        </p:nvSpPr>
        <p:spPr>
          <a:xfrm flipV="1">
            <a:off x="803867" y="1507254"/>
            <a:ext cx="10497179"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Franklin Gothic Book" panose="020F0502020204030204"/>
              <a:ea typeface="宋体" panose="02010600030101010101" pitchFamily="2" charset="-122"/>
              <a:cs typeface="+mn-cs"/>
            </a:endParaRPr>
          </a:p>
        </p:txBody>
      </p:sp>
      <p:sp>
        <p:nvSpPr>
          <p:cNvPr id="3" name="TextBox 2">
            <a:extLst>
              <a:ext uri="{FF2B5EF4-FFF2-40B4-BE49-F238E27FC236}">
                <a16:creationId xmlns:a16="http://schemas.microsoft.com/office/drawing/2014/main" id="{4DD54B6A-CCC1-4878-8790-A0CB691DF0FA}"/>
              </a:ext>
            </a:extLst>
          </p:cNvPr>
          <p:cNvSpPr txBox="1"/>
          <p:nvPr/>
        </p:nvSpPr>
        <p:spPr>
          <a:xfrm>
            <a:off x="2956752" y="2061790"/>
            <a:ext cx="2662485" cy="584775"/>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dirty="0">
                <a:ln>
                  <a:noFill/>
                </a:ln>
                <a:solidFill>
                  <a:prstClr val="white"/>
                </a:solidFill>
                <a:effectLst/>
                <a:uLnTx/>
                <a:uFillTx/>
                <a:latin typeface="Arial Rounded MT Bold" panose="020F0704030504030204" pitchFamily="34" charset="0"/>
                <a:ea typeface="宋体" panose="02010600030101010101" pitchFamily="2" charset="-122"/>
                <a:cs typeface="+mn-cs"/>
              </a:rPr>
              <a:t>Collectivism</a:t>
            </a:r>
            <a:endParaRPr kumimoji="0" lang="zh-CN" altLang="en-US" sz="3200" b="0" i="0" u="none" strike="noStrike" kern="1200" cap="none" spc="0" normalizeH="0" baseline="0" noProof="0" dirty="0">
              <a:ln>
                <a:noFill/>
              </a:ln>
              <a:solidFill>
                <a:prstClr val="white"/>
              </a:solidFill>
              <a:effectLst/>
              <a:uLnTx/>
              <a:uFillTx/>
              <a:latin typeface="Arial Rounded MT Bold" panose="020F0704030504030204" pitchFamily="34" charset="0"/>
              <a:ea typeface="宋体" panose="02010600030101010101" pitchFamily="2" charset="-122"/>
              <a:cs typeface="+mn-cs"/>
            </a:endParaRPr>
          </a:p>
        </p:txBody>
      </p:sp>
      <p:sp>
        <p:nvSpPr>
          <p:cNvPr id="10" name="TextBox 9">
            <a:extLst>
              <a:ext uri="{FF2B5EF4-FFF2-40B4-BE49-F238E27FC236}">
                <a16:creationId xmlns:a16="http://schemas.microsoft.com/office/drawing/2014/main" id="{D0B14ED1-8290-4332-921C-3BD133579944}"/>
              </a:ext>
            </a:extLst>
          </p:cNvPr>
          <p:cNvSpPr txBox="1"/>
          <p:nvPr/>
        </p:nvSpPr>
        <p:spPr>
          <a:xfrm>
            <a:off x="6298086" y="2058899"/>
            <a:ext cx="2818206" cy="584775"/>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dirty="0">
                <a:ln>
                  <a:noFill/>
                </a:ln>
                <a:solidFill>
                  <a:prstClr val="white"/>
                </a:solidFill>
                <a:effectLst/>
                <a:uLnTx/>
                <a:uFillTx/>
                <a:latin typeface="Arial Rounded MT Bold" panose="020F0704030504030204" pitchFamily="34" charset="0"/>
                <a:ea typeface="宋体" panose="02010600030101010101" pitchFamily="2" charset="-122"/>
                <a:cs typeface="+mn-cs"/>
              </a:rPr>
              <a:t>Individualism</a:t>
            </a:r>
            <a:endParaRPr kumimoji="0" lang="zh-CN" altLang="en-US" sz="3200" b="0" i="0" u="none" strike="noStrike" kern="1200" cap="none" spc="0" normalizeH="0" baseline="0" noProof="0" dirty="0">
              <a:ln>
                <a:noFill/>
              </a:ln>
              <a:solidFill>
                <a:prstClr val="white"/>
              </a:solidFill>
              <a:effectLst/>
              <a:uLnTx/>
              <a:uFillTx/>
              <a:latin typeface="Arial Rounded MT Bold" panose="020F0704030504030204" pitchFamily="34" charset="0"/>
              <a:ea typeface="宋体" panose="02010600030101010101" pitchFamily="2" charset="-122"/>
              <a:cs typeface="+mn-cs"/>
            </a:endParaRPr>
          </a:p>
        </p:txBody>
      </p:sp>
      <p:cxnSp>
        <p:nvCxnSpPr>
          <p:cNvPr id="12" name="Straight Connector 11">
            <a:extLst>
              <a:ext uri="{FF2B5EF4-FFF2-40B4-BE49-F238E27FC236}">
                <a16:creationId xmlns:a16="http://schemas.microsoft.com/office/drawing/2014/main" id="{BBD3FD52-F7B9-41C0-B5B3-C21F9C69B937}"/>
              </a:ext>
            </a:extLst>
          </p:cNvPr>
          <p:cNvCxnSpPr>
            <a:cxnSpLocks/>
          </p:cNvCxnSpPr>
          <p:nvPr/>
        </p:nvCxnSpPr>
        <p:spPr>
          <a:xfrm>
            <a:off x="5995517" y="3149601"/>
            <a:ext cx="0" cy="2724726"/>
          </a:xfrm>
          <a:prstGeom prst="line">
            <a:avLst/>
          </a:prstGeom>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7254620-5BD9-460E-B7D4-11FD8445D75A}"/>
              </a:ext>
            </a:extLst>
          </p:cNvPr>
          <p:cNvSpPr txBox="1"/>
          <p:nvPr/>
        </p:nvSpPr>
        <p:spPr>
          <a:xfrm>
            <a:off x="1836827" y="3008228"/>
            <a:ext cx="3904729" cy="461665"/>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Arial" panose="020B0604020202020204" pitchFamily="34" charset="0"/>
              </a:rPr>
              <a:t>group unity and </a:t>
            </a:r>
            <a:r>
              <a:rPr kumimoji="0" lang="en-US" altLang="zh-CN" sz="2400" b="0" i="0" u="none" strike="noStrike" kern="1200" cap="none" spc="0" normalizeH="0" baseline="0" noProof="0" dirty="0">
                <a:ln>
                  <a:noFill/>
                </a:ln>
                <a:solidFill>
                  <a:srgbClr val="F05E22"/>
                </a:solidFill>
                <a:effectLst/>
                <a:uLnTx/>
                <a:uFillTx/>
                <a:latin typeface="Arial" panose="020B0604020202020204" pitchFamily="34" charset="0"/>
                <a:ea typeface="宋体" panose="02010600030101010101" pitchFamily="2" charset="-122"/>
                <a:cs typeface="Arial" panose="020B0604020202020204" pitchFamily="34" charset="0"/>
              </a:rPr>
              <a:t>harmony</a:t>
            </a:r>
            <a:r>
              <a:rPr kumimoji="0" lang="en-US" altLang="zh-CN" sz="2400" b="0"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Arial" panose="020B0604020202020204" pitchFamily="34" charset="0"/>
              </a:rPr>
              <a:t> </a:t>
            </a:r>
          </a:p>
        </p:txBody>
      </p:sp>
      <p:sp>
        <p:nvSpPr>
          <p:cNvPr id="16" name="TextBox 15">
            <a:extLst>
              <a:ext uri="{FF2B5EF4-FFF2-40B4-BE49-F238E27FC236}">
                <a16:creationId xmlns:a16="http://schemas.microsoft.com/office/drawing/2014/main" id="{445CAF06-CD1A-4BFA-A4B1-E68241404511}"/>
              </a:ext>
            </a:extLst>
          </p:cNvPr>
          <p:cNvSpPr txBox="1"/>
          <p:nvPr/>
        </p:nvSpPr>
        <p:spPr>
          <a:xfrm>
            <a:off x="1836829" y="3400255"/>
            <a:ext cx="3904729" cy="461665"/>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srgbClr val="F05E22"/>
                </a:solidFill>
                <a:effectLst/>
                <a:uLnTx/>
                <a:uFillTx/>
                <a:latin typeface="Arial" panose="020B0604020202020204" pitchFamily="34" charset="0"/>
                <a:ea typeface="宋体" panose="02010600030101010101" pitchFamily="2" charset="-122"/>
                <a:cs typeface="Arial" panose="020B0604020202020204" pitchFamily="34" charset="0"/>
              </a:rPr>
              <a:t>group</a:t>
            </a:r>
            <a:r>
              <a:rPr kumimoji="0" lang="en-US" altLang="zh-CN" sz="2400" b="0"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Arial" panose="020B0604020202020204" pitchFamily="34" charset="0"/>
              </a:rPr>
              <a:t>-oriented</a:t>
            </a:r>
          </a:p>
        </p:txBody>
      </p:sp>
      <p:sp>
        <p:nvSpPr>
          <p:cNvPr id="17" name="TextBox 16">
            <a:extLst>
              <a:ext uri="{FF2B5EF4-FFF2-40B4-BE49-F238E27FC236}">
                <a16:creationId xmlns:a16="http://schemas.microsoft.com/office/drawing/2014/main" id="{8A2AEE09-0C70-403B-B347-83F91E555264}"/>
              </a:ext>
            </a:extLst>
          </p:cNvPr>
          <p:cNvSpPr txBox="1"/>
          <p:nvPr/>
        </p:nvSpPr>
        <p:spPr>
          <a:xfrm>
            <a:off x="1836828" y="3754676"/>
            <a:ext cx="3904729" cy="461665"/>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Arial" panose="020B0604020202020204" pitchFamily="34" charset="0"/>
              </a:rPr>
              <a:t>group goals </a:t>
            </a:r>
          </a:p>
        </p:txBody>
      </p:sp>
      <p:sp>
        <p:nvSpPr>
          <p:cNvPr id="18" name="TextBox 17">
            <a:extLst>
              <a:ext uri="{FF2B5EF4-FFF2-40B4-BE49-F238E27FC236}">
                <a16:creationId xmlns:a16="http://schemas.microsoft.com/office/drawing/2014/main" id="{8E9BB37F-C1BF-4DDA-B63D-C4C6DF337E97}"/>
              </a:ext>
            </a:extLst>
          </p:cNvPr>
          <p:cNvSpPr txBox="1"/>
          <p:nvPr/>
        </p:nvSpPr>
        <p:spPr>
          <a:xfrm>
            <a:off x="1175658" y="4116339"/>
            <a:ext cx="4565900" cy="461665"/>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Arial" panose="020B0604020202020204" pitchFamily="34" charset="0"/>
              </a:rPr>
              <a:t>conforming and </a:t>
            </a:r>
            <a:r>
              <a:rPr kumimoji="0" lang="en-US" altLang="zh-CN" sz="2400" b="0" i="0" u="none" strike="noStrike" kern="1200" cap="none" spc="0" normalizeH="0" baseline="0" noProof="0" dirty="0">
                <a:ln>
                  <a:noFill/>
                </a:ln>
                <a:solidFill>
                  <a:srgbClr val="F05E22"/>
                </a:solidFill>
                <a:effectLst/>
                <a:uLnTx/>
                <a:uFillTx/>
                <a:latin typeface="Arial" panose="020B0604020202020204" pitchFamily="34" charset="0"/>
                <a:ea typeface="宋体" panose="02010600030101010101" pitchFamily="2" charset="-122"/>
                <a:cs typeface="Arial" panose="020B0604020202020204" pitchFamily="34" charset="0"/>
              </a:rPr>
              <a:t>interdependent</a:t>
            </a:r>
          </a:p>
        </p:txBody>
      </p:sp>
      <p:sp>
        <p:nvSpPr>
          <p:cNvPr id="19" name="TextBox 18">
            <a:extLst>
              <a:ext uri="{FF2B5EF4-FFF2-40B4-BE49-F238E27FC236}">
                <a16:creationId xmlns:a16="http://schemas.microsoft.com/office/drawing/2014/main" id="{302CFAF5-B933-4C2D-A105-62EEDD6E4A44}"/>
              </a:ext>
            </a:extLst>
          </p:cNvPr>
          <p:cNvSpPr txBox="1"/>
          <p:nvPr/>
        </p:nvSpPr>
        <p:spPr>
          <a:xfrm>
            <a:off x="1836828" y="4472528"/>
            <a:ext cx="3904729" cy="461665"/>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Arial" panose="020B0604020202020204" pitchFamily="34" charset="0"/>
              </a:rPr>
              <a:t>group belongingness </a:t>
            </a:r>
          </a:p>
        </p:txBody>
      </p:sp>
      <p:sp>
        <p:nvSpPr>
          <p:cNvPr id="20" name="TextBox 19">
            <a:extLst>
              <a:ext uri="{FF2B5EF4-FFF2-40B4-BE49-F238E27FC236}">
                <a16:creationId xmlns:a16="http://schemas.microsoft.com/office/drawing/2014/main" id="{46A93F32-01A6-47E6-8613-3AA5DA0FECF1}"/>
              </a:ext>
            </a:extLst>
          </p:cNvPr>
          <p:cNvSpPr txBox="1"/>
          <p:nvPr/>
        </p:nvSpPr>
        <p:spPr>
          <a:xfrm>
            <a:off x="1836827" y="4818252"/>
            <a:ext cx="3904729" cy="461665"/>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srgbClr val="F05E22"/>
                </a:solidFill>
                <a:effectLst/>
                <a:uLnTx/>
                <a:uFillTx/>
                <a:latin typeface="Arial" panose="020B0604020202020204" pitchFamily="34" charset="0"/>
                <a:ea typeface="宋体" panose="02010600030101010101" pitchFamily="2" charset="-122"/>
                <a:cs typeface="Arial" panose="020B0604020202020204" pitchFamily="34" charset="0"/>
              </a:rPr>
              <a:t>extended</a:t>
            </a:r>
            <a:r>
              <a:rPr kumimoji="0" lang="en-US" altLang="zh-CN" sz="2400" b="0"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Arial" panose="020B0604020202020204" pitchFamily="34" charset="0"/>
              </a:rPr>
              <a:t> family </a:t>
            </a:r>
          </a:p>
        </p:txBody>
      </p:sp>
      <p:sp>
        <p:nvSpPr>
          <p:cNvPr id="21" name="TextBox 20">
            <a:extLst>
              <a:ext uri="{FF2B5EF4-FFF2-40B4-BE49-F238E27FC236}">
                <a16:creationId xmlns:a16="http://schemas.microsoft.com/office/drawing/2014/main" id="{17EA0809-3D4E-4D09-B72B-0B2ECA2BB0CE}"/>
              </a:ext>
            </a:extLst>
          </p:cNvPr>
          <p:cNvSpPr txBox="1"/>
          <p:nvPr/>
        </p:nvSpPr>
        <p:spPr>
          <a:xfrm>
            <a:off x="1836827" y="5151483"/>
            <a:ext cx="3904729" cy="461665"/>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Arial" panose="020B0604020202020204" pitchFamily="34" charset="0"/>
              </a:rPr>
              <a:t>equality</a:t>
            </a:r>
          </a:p>
        </p:txBody>
      </p:sp>
      <p:sp>
        <p:nvSpPr>
          <p:cNvPr id="22" name="TextBox 21">
            <a:extLst>
              <a:ext uri="{FF2B5EF4-FFF2-40B4-BE49-F238E27FC236}">
                <a16:creationId xmlns:a16="http://schemas.microsoft.com/office/drawing/2014/main" id="{130BEBBD-CA82-4D3A-B675-70560BE6D8B0}"/>
              </a:ext>
            </a:extLst>
          </p:cNvPr>
          <p:cNvSpPr txBox="1"/>
          <p:nvPr/>
        </p:nvSpPr>
        <p:spPr>
          <a:xfrm>
            <a:off x="1836827" y="5532682"/>
            <a:ext cx="3904729" cy="461665"/>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Arial" panose="020B0604020202020204" pitchFamily="34" charset="0"/>
              </a:rPr>
              <a:t>cooperation</a:t>
            </a:r>
          </a:p>
        </p:txBody>
      </p:sp>
      <p:sp>
        <p:nvSpPr>
          <p:cNvPr id="23" name="TextBox 22">
            <a:extLst>
              <a:ext uri="{FF2B5EF4-FFF2-40B4-BE49-F238E27FC236}">
                <a16:creationId xmlns:a16="http://schemas.microsoft.com/office/drawing/2014/main" id="{37F50DF1-4DB7-4A2C-9ECA-546F0441A963}"/>
              </a:ext>
            </a:extLst>
          </p:cNvPr>
          <p:cNvSpPr txBox="1"/>
          <p:nvPr/>
        </p:nvSpPr>
        <p:spPr>
          <a:xfrm>
            <a:off x="6150964" y="3017858"/>
            <a:ext cx="3904729"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Arial" panose="020B0604020202020204" pitchFamily="34" charset="0"/>
              </a:rPr>
              <a:t>individual </a:t>
            </a:r>
            <a:r>
              <a:rPr kumimoji="0" lang="en-US" altLang="zh-CN" sz="2400" b="0" i="0" u="none" strike="noStrike" kern="1200" cap="none" spc="0" normalizeH="0" baseline="0" noProof="0" dirty="0">
                <a:ln>
                  <a:noFill/>
                </a:ln>
                <a:solidFill>
                  <a:srgbClr val="F05E22"/>
                </a:solidFill>
                <a:effectLst/>
                <a:uLnTx/>
                <a:uFillTx/>
                <a:latin typeface="Arial" panose="020B0604020202020204" pitchFamily="34" charset="0"/>
                <a:ea typeface="宋体" panose="02010600030101010101" pitchFamily="2" charset="-122"/>
                <a:cs typeface="Arial" panose="020B0604020202020204" pitchFamily="34" charset="0"/>
              </a:rPr>
              <a:t>autonomy</a:t>
            </a:r>
          </a:p>
        </p:txBody>
      </p:sp>
      <p:sp>
        <p:nvSpPr>
          <p:cNvPr id="24" name="TextBox 23">
            <a:extLst>
              <a:ext uri="{FF2B5EF4-FFF2-40B4-BE49-F238E27FC236}">
                <a16:creationId xmlns:a16="http://schemas.microsoft.com/office/drawing/2014/main" id="{DD8CD627-0842-4AB6-B4BE-8B7087765EE9}"/>
              </a:ext>
            </a:extLst>
          </p:cNvPr>
          <p:cNvSpPr txBox="1"/>
          <p:nvPr/>
        </p:nvSpPr>
        <p:spPr>
          <a:xfrm>
            <a:off x="6150963" y="3400255"/>
            <a:ext cx="3904729"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srgbClr val="F05E22"/>
                </a:solidFill>
                <a:effectLst/>
                <a:uLnTx/>
                <a:uFillTx/>
                <a:latin typeface="Arial" panose="020B0604020202020204" pitchFamily="34" charset="0"/>
                <a:ea typeface="宋体" panose="02010600030101010101" pitchFamily="2" charset="-122"/>
                <a:cs typeface="Arial" panose="020B0604020202020204" pitchFamily="34" charset="0"/>
              </a:rPr>
              <a:t>self</a:t>
            </a:r>
            <a:r>
              <a:rPr kumimoji="0" lang="en-US" altLang="zh-CN" sz="2400" b="0"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Arial" panose="020B0604020202020204" pitchFamily="34" charset="0"/>
              </a:rPr>
              <a:t>-oriented</a:t>
            </a:r>
          </a:p>
        </p:txBody>
      </p:sp>
      <p:sp>
        <p:nvSpPr>
          <p:cNvPr id="25" name="TextBox 24">
            <a:extLst>
              <a:ext uri="{FF2B5EF4-FFF2-40B4-BE49-F238E27FC236}">
                <a16:creationId xmlns:a16="http://schemas.microsoft.com/office/drawing/2014/main" id="{59E4B21B-7DD3-417F-B929-302D5A0930EC}"/>
              </a:ext>
            </a:extLst>
          </p:cNvPr>
          <p:cNvSpPr txBox="1"/>
          <p:nvPr/>
        </p:nvSpPr>
        <p:spPr>
          <a:xfrm>
            <a:off x="6150961" y="3750083"/>
            <a:ext cx="3904729"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Arial" panose="020B0604020202020204" pitchFamily="34" charset="0"/>
              </a:rPr>
              <a:t>personal goals</a:t>
            </a:r>
          </a:p>
        </p:txBody>
      </p:sp>
      <p:sp>
        <p:nvSpPr>
          <p:cNvPr id="26" name="TextBox 25">
            <a:extLst>
              <a:ext uri="{FF2B5EF4-FFF2-40B4-BE49-F238E27FC236}">
                <a16:creationId xmlns:a16="http://schemas.microsoft.com/office/drawing/2014/main" id="{364551C3-F47E-41ED-970B-ADCADF743167}"/>
              </a:ext>
            </a:extLst>
          </p:cNvPr>
          <p:cNvSpPr txBox="1"/>
          <p:nvPr/>
        </p:nvSpPr>
        <p:spPr>
          <a:xfrm>
            <a:off x="6150961" y="4119266"/>
            <a:ext cx="3904729"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Arial" panose="020B0604020202020204" pitchFamily="34" charset="0"/>
              </a:rPr>
              <a:t>unique and </a:t>
            </a:r>
            <a:r>
              <a:rPr kumimoji="0" lang="en-US" altLang="zh-CN" sz="2400" b="0" i="0" u="none" strike="noStrike" kern="1200" cap="none" spc="0" normalizeH="0" baseline="0" noProof="0" dirty="0">
                <a:ln>
                  <a:noFill/>
                </a:ln>
                <a:solidFill>
                  <a:srgbClr val="F05E22"/>
                </a:solidFill>
                <a:effectLst/>
                <a:uLnTx/>
                <a:uFillTx/>
                <a:latin typeface="Arial" panose="020B0604020202020204" pitchFamily="34" charset="0"/>
                <a:ea typeface="宋体" panose="02010600030101010101" pitchFamily="2" charset="-122"/>
                <a:cs typeface="Arial" panose="020B0604020202020204" pitchFamily="34" charset="0"/>
              </a:rPr>
              <a:t>independent</a:t>
            </a:r>
          </a:p>
        </p:txBody>
      </p:sp>
      <p:sp>
        <p:nvSpPr>
          <p:cNvPr id="27" name="TextBox 26">
            <a:extLst>
              <a:ext uri="{FF2B5EF4-FFF2-40B4-BE49-F238E27FC236}">
                <a16:creationId xmlns:a16="http://schemas.microsoft.com/office/drawing/2014/main" id="{0CF81596-E545-4693-9E4A-53D66102E2EE}"/>
              </a:ext>
            </a:extLst>
          </p:cNvPr>
          <p:cNvSpPr txBox="1"/>
          <p:nvPr/>
        </p:nvSpPr>
        <p:spPr>
          <a:xfrm>
            <a:off x="6150960" y="4472527"/>
            <a:ext cx="3904729"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Arial" panose="020B0604020202020204" pitchFamily="34" charset="0"/>
              </a:rPr>
              <a:t>individual privacy</a:t>
            </a:r>
          </a:p>
        </p:txBody>
      </p:sp>
      <p:sp>
        <p:nvSpPr>
          <p:cNvPr id="28" name="TextBox 27">
            <a:extLst>
              <a:ext uri="{FF2B5EF4-FFF2-40B4-BE49-F238E27FC236}">
                <a16:creationId xmlns:a16="http://schemas.microsoft.com/office/drawing/2014/main" id="{891AF8FB-D46B-4156-B932-1860E0BB06CC}"/>
              </a:ext>
            </a:extLst>
          </p:cNvPr>
          <p:cNvSpPr txBox="1"/>
          <p:nvPr/>
        </p:nvSpPr>
        <p:spPr>
          <a:xfrm>
            <a:off x="6150964" y="4834345"/>
            <a:ext cx="3904729"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srgbClr val="F05E22"/>
                </a:solidFill>
                <a:effectLst/>
                <a:uLnTx/>
                <a:uFillTx/>
                <a:latin typeface="Arial" panose="020B0604020202020204" pitchFamily="34" charset="0"/>
                <a:ea typeface="宋体" panose="02010600030101010101" pitchFamily="2" charset="-122"/>
                <a:cs typeface="Arial" panose="020B0604020202020204" pitchFamily="34" charset="0"/>
              </a:rPr>
              <a:t>nuclear</a:t>
            </a:r>
            <a:r>
              <a:rPr kumimoji="0" lang="en-US" altLang="zh-CN" sz="2400" b="0"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Arial" panose="020B0604020202020204" pitchFamily="34" charset="0"/>
              </a:rPr>
              <a:t> family</a:t>
            </a:r>
          </a:p>
        </p:txBody>
      </p:sp>
      <p:sp>
        <p:nvSpPr>
          <p:cNvPr id="29" name="TextBox 28">
            <a:extLst>
              <a:ext uri="{FF2B5EF4-FFF2-40B4-BE49-F238E27FC236}">
                <a16:creationId xmlns:a16="http://schemas.microsoft.com/office/drawing/2014/main" id="{4FEDC92A-72F6-45A4-B472-146812811F54}"/>
              </a:ext>
            </a:extLst>
          </p:cNvPr>
          <p:cNvSpPr txBox="1"/>
          <p:nvPr/>
        </p:nvSpPr>
        <p:spPr>
          <a:xfrm>
            <a:off x="6150959" y="5146249"/>
            <a:ext cx="3904729"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Arial" panose="020B0604020202020204" pitchFamily="34" charset="0"/>
              </a:rPr>
              <a:t>equity</a:t>
            </a:r>
          </a:p>
        </p:txBody>
      </p:sp>
      <p:sp>
        <p:nvSpPr>
          <p:cNvPr id="30" name="TextBox 29">
            <a:extLst>
              <a:ext uri="{FF2B5EF4-FFF2-40B4-BE49-F238E27FC236}">
                <a16:creationId xmlns:a16="http://schemas.microsoft.com/office/drawing/2014/main" id="{4199073A-B720-4122-9957-270718157689}"/>
              </a:ext>
            </a:extLst>
          </p:cNvPr>
          <p:cNvSpPr txBox="1"/>
          <p:nvPr/>
        </p:nvSpPr>
        <p:spPr>
          <a:xfrm>
            <a:off x="6154615" y="5513538"/>
            <a:ext cx="3904729"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Arial" panose="020B0604020202020204" pitchFamily="34" charset="0"/>
              </a:rPr>
              <a:t>competition</a:t>
            </a:r>
          </a:p>
        </p:txBody>
      </p:sp>
    </p:spTree>
    <p:extLst>
      <p:ext uri="{BB962C8B-B14F-4D97-AF65-F5344CB8AC3E}">
        <p14:creationId xmlns:p14="http://schemas.microsoft.com/office/powerpoint/2010/main" val="433722457"/>
      </p:ext>
    </p:extLst>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anim calcmode="lin" valueType="num">
                                      <p:cBhvr>
                                        <p:cTn id="8" dur="500" fill="hold"/>
                                        <p:tgtEl>
                                          <p:spTgt spid="5"/>
                                        </p:tgtEl>
                                        <p:attrNameLst>
                                          <p:attrName>ppt_x</p:attrName>
                                        </p:attrNameLst>
                                      </p:cBhvr>
                                      <p:tavLst>
                                        <p:tav tm="0">
                                          <p:val>
                                            <p:strVal val="#ppt_x"/>
                                          </p:val>
                                        </p:tav>
                                        <p:tav tm="100000">
                                          <p:val>
                                            <p:strVal val="#ppt_x"/>
                                          </p:val>
                                        </p:tav>
                                      </p:tavLst>
                                    </p:anim>
                                    <p:anim calcmode="lin" valueType="num">
                                      <p:cBhvr>
                                        <p:cTn id="9" dur="5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anim calcmode="lin" valueType="num">
                                      <p:cBhvr>
                                        <p:cTn id="13" dur="500" fill="hold"/>
                                        <p:tgtEl>
                                          <p:spTgt spid="2"/>
                                        </p:tgtEl>
                                        <p:attrNameLst>
                                          <p:attrName>ppt_x</p:attrName>
                                        </p:attrNameLst>
                                      </p:cBhvr>
                                      <p:tavLst>
                                        <p:tav tm="0">
                                          <p:val>
                                            <p:strVal val="#ppt_x"/>
                                          </p:val>
                                        </p:tav>
                                        <p:tav tm="100000">
                                          <p:val>
                                            <p:strVal val="#ppt_x"/>
                                          </p:val>
                                        </p:tav>
                                      </p:tavLst>
                                    </p:anim>
                                    <p:anim calcmode="lin" valueType="num">
                                      <p:cBhvr>
                                        <p:cTn id="14" dur="5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9" presetClass="entr" presetSubtype="0" decel="10000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p:cTn id="19" dur="500" fill="hold"/>
                                        <p:tgtEl>
                                          <p:spTgt spid="3"/>
                                        </p:tgtEl>
                                        <p:attrNameLst>
                                          <p:attrName>ppt_w</p:attrName>
                                        </p:attrNameLst>
                                      </p:cBhvr>
                                      <p:tavLst>
                                        <p:tav tm="0">
                                          <p:val>
                                            <p:fltVal val="0"/>
                                          </p:val>
                                        </p:tav>
                                        <p:tav tm="100000">
                                          <p:val>
                                            <p:strVal val="#ppt_w"/>
                                          </p:val>
                                        </p:tav>
                                      </p:tavLst>
                                    </p:anim>
                                    <p:anim calcmode="lin" valueType="num">
                                      <p:cBhvr>
                                        <p:cTn id="20" dur="500" fill="hold"/>
                                        <p:tgtEl>
                                          <p:spTgt spid="3"/>
                                        </p:tgtEl>
                                        <p:attrNameLst>
                                          <p:attrName>ppt_h</p:attrName>
                                        </p:attrNameLst>
                                      </p:cBhvr>
                                      <p:tavLst>
                                        <p:tav tm="0">
                                          <p:val>
                                            <p:fltVal val="0"/>
                                          </p:val>
                                        </p:tav>
                                        <p:tav tm="100000">
                                          <p:val>
                                            <p:strVal val="#ppt_h"/>
                                          </p:val>
                                        </p:tav>
                                      </p:tavLst>
                                    </p:anim>
                                    <p:anim calcmode="lin" valueType="num">
                                      <p:cBhvr>
                                        <p:cTn id="21" dur="500" fill="hold"/>
                                        <p:tgtEl>
                                          <p:spTgt spid="3"/>
                                        </p:tgtEl>
                                        <p:attrNameLst>
                                          <p:attrName>style.rotation</p:attrName>
                                        </p:attrNameLst>
                                      </p:cBhvr>
                                      <p:tavLst>
                                        <p:tav tm="0">
                                          <p:val>
                                            <p:fltVal val="360"/>
                                          </p:val>
                                        </p:tav>
                                        <p:tav tm="100000">
                                          <p:val>
                                            <p:fltVal val="0"/>
                                          </p:val>
                                        </p:tav>
                                      </p:tavLst>
                                    </p:anim>
                                    <p:animEffect transition="in" filter="fade">
                                      <p:cBhvr>
                                        <p:cTn id="22" dur="500"/>
                                        <p:tgtEl>
                                          <p:spTgt spid="3"/>
                                        </p:tgtEl>
                                      </p:cBhvr>
                                    </p:animEffect>
                                  </p:childTnLst>
                                </p:cTn>
                              </p:par>
                              <p:par>
                                <p:cTn id="23" presetID="49" presetClass="entr" presetSubtype="0" decel="10000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p:cTn id="25" dur="500" fill="hold"/>
                                        <p:tgtEl>
                                          <p:spTgt spid="10"/>
                                        </p:tgtEl>
                                        <p:attrNameLst>
                                          <p:attrName>ppt_w</p:attrName>
                                        </p:attrNameLst>
                                      </p:cBhvr>
                                      <p:tavLst>
                                        <p:tav tm="0">
                                          <p:val>
                                            <p:fltVal val="0"/>
                                          </p:val>
                                        </p:tav>
                                        <p:tav tm="100000">
                                          <p:val>
                                            <p:strVal val="#ppt_w"/>
                                          </p:val>
                                        </p:tav>
                                      </p:tavLst>
                                    </p:anim>
                                    <p:anim calcmode="lin" valueType="num">
                                      <p:cBhvr>
                                        <p:cTn id="26" dur="500" fill="hold"/>
                                        <p:tgtEl>
                                          <p:spTgt spid="10"/>
                                        </p:tgtEl>
                                        <p:attrNameLst>
                                          <p:attrName>ppt_h</p:attrName>
                                        </p:attrNameLst>
                                      </p:cBhvr>
                                      <p:tavLst>
                                        <p:tav tm="0">
                                          <p:val>
                                            <p:fltVal val="0"/>
                                          </p:val>
                                        </p:tav>
                                        <p:tav tm="100000">
                                          <p:val>
                                            <p:strVal val="#ppt_h"/>
                                          </p:val>
                                        </p:tav>
                                      </p:tavLst>
                                    </p:anim>
                                    <p:anim calcmode="lin" valueType="num">
                                      <p:cBhvr>
                                        <p:cTn id="27" dur="500" fill="hold"/>
                                        <p:tgtEl>
                                          <p:spTgt spid="10"/>
                                        </p:tgtEl>
                                        <p:attrNameLst>
                                          <p:attrName>style.rotation</p:attrName>
                                        </p:attrNameLst>
                                      </p:cBhvr>
                                      <p:tavLst>
                                        <p:tav tm="0">
                                          <p:val>
                                            <p:fltVal val="360"/>
                                          </p:val>
                                        </p:tav>
                                        <p:tav tm="100000">
                                          <p:val>
                                            <p:fltVal val="0"/>
                                          </p:val>
                                        </p:tav>
                                      </p:tavLst>
                                    </p:anim>
                                    <p:animEffect transition="in" filter="fade">
                                      <p:cBhvr>
                                        <p:cTn id="28" dur="500"/>
                                        <p:tgtEl>
                                          <p:spTgt spid="10"/>
                                        </p:tgtEl>
                                      </p:cBhvr>
                                    </p:animEffect>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12"/>
                                        </p:tgtEl>
                                        <p:attrNameLst>
                                          <p:attrName>style.visibility</p:attrName>
                                        </p:attrNameLst>
                                      </p:cBhvr>
                                      <p:to>
                                        <p:strVal val="visible"/>
                                      </p:to>
                                    </p:set>
                                    <p:anim calcmode="lin" valueType="num">
                                      <p:cBhvr additive="base">
                                        <p:cTn id="33" dur="500" fill="hold"/>
                                        <p:tgtEl>
                                          <p:spTgt spid="12"/>
                                        </p:tgtEl>
                                        <p:attrNameLst>
                                          <p:attrName>ppt_x</p:attrName>
                                        </p:attrNameLst>
                                      </p:cBhvr>
                                      <p:tavLst>
                                        <p:tav tm="0">
                                          <p:val>
                                            <p:strVal val="#ppt_x"/>
                                          </p:val>
                                        </p:tav>
                                        <p:tav tm="100000">
                                          <p:val>
                                            <p:strVal val="#ppt_x"/>
                                          </p:val>
                                        </p:tav>
                                      </p:tavLst>
                                    </p:anim>
                                    <p:anim calcmode="lin" valueType="num">
                                      <p:cBhvr additive="base">
                                        <p:cTn id="3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6">
                                            <p:txEl>
                                              <p:pRg st="0" end="0"/>
                                            </p:txEl>
                                          </p:spTgt>
                                        </p:tgtEl>
                                        <p:attrNameLst>
                                          <p:attrName>style.visibility</p:attrName>
                                        </p:attrNameLst>
                                      </p:cBhvr>
                                      <p:to>
                                        <p:strVal val="visible"/>
                                      </p:to>
                                    </p:set>
                                    <p:animEffect transition="in" filter="fade">
                                      <p:cBhvr>
                                        <p:cTn id="39" dur="500"/>
                                        <p:tgtEl>
                                          <p:spTgt spid="6">
                                            <p:txEl>
                                              <p:pRg st="0" end="0"/>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23">
                                            <p:txEl>
                                              <p:pRg st="0" end="0"/>
                                            </p:txEl>
                                          </p:spTgt>
                                        </p:tgtEl>
                                        <p:attrNameLst>
                                          <p:attrName>style.visibility</p:attrName>
                                        </p:attrNameLst>
                                      </p:cBhvr>
                                      <p:to>
                                        <p:strVal val="visible"/>
                                      </p:to>
                                    </p:set>
                                    <p:animEffect transition="in" filter="fade">
                                      <p:cBhvr>
                                        <p:cTn id="44" dur="500"/>
                                        <p:tgtEl>
                                          <p:spTgt spid="23">
                                            <p:txEl>
                                              <p:pRg st="0" end="0"/>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16"/>
                                        </p:tgtEl>
                                        <p:attrNameLst>
                                          <p:attrName>style.visibility</p:attrName>
                                        </p:attrNameLst>
                                      </p:cBhvr>
                                      <p:to>
                                        <p:strVal val="visible"/>
                                      </p:to>
                                    </p:set>
                                    <p:animEffect transition="in" filter="fade">
                                      <p:cBhvr>
                                        <p:cTn id="49" dur="500"/>
                                        <p:tgtEl>
                                          <p:spTgt spid="16"/>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24"/>
                                        </p:tgtEl>
                                        <p:attrNameLst>
                                          <p:attrName>style.visibility</p:attrName>
                                        </p:attrNameLst>
                                      </p:cBhvr>
                                      <p:to>
                                        <p:strVal val="visible"/>
                                      </p:to>
                                    </p:set>
                                    <p:animEffect transition="in" filter="fade">
                                      <p:cBhvr>
                                        <p:cTn id="54" dur="500"/>
                                        <p:tgtEl>
                                          <p:spTgt spid="24"/>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17"/>
                                        </p:tgtEl>
                                        <p:attrNameLst>
                                          <p:attrName>style.visibility</p:attrName>
                                        </p:attrNameLst>
                                      </p:cBhvr>
                                      <p:to>
                                        <p:strVal val="visible"/>
                                      </p:to>
                                    </p:set>
                                    <p:animEffect transition="in" filter="fade">
                                      <p:cBhvr>
                                        <p:cTn id="59" dur="500"/>
                                        <p:tgtEl>
                                          <p:spTgt spid="17"/>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25"/>
                                        </p:tgtEl>
                                        <p:attrNameLst>
                                          <p:attrName>style.visibility</p:attrName>
                                        </p:attrNameLst>
                                      </p:cBhvr>
                                      <p:to>
                                        <p:strVal val="visible"/>
                                      </p:to>
                                    </p:set>
                                    <p:animEffect transition="in" filter="fade">
                                      <p:cBhvr>
                                        <p:cTn id="64" dur="500"/>
                                        <p:tgtEl>
                                          <p:spTgt spid="25"/>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18">
                                            <p:txEl>
                                              <p:pRg st="0" end="0"/>
                                            </p:txEl>
                                          </p:spTgt>
                                        </p:tgtEl>
                                        <p:attrNameLst>
                                          <p:attrName>style.visibility</p:attrName>
                                        </p:attrNameLst>
                                      </p:cBhvr>
                                      <p:to>
                                        <p:strVal val="visible"/>
                                      </p:to>
                                    </p:set>
                                    <p:animEffect transition="in" filter="fade">
                                      <p:cBhvr>
                                        <p:cTn id="69" dur="500"/>
                                        <p:tgtEl>
                                          <p:spTgt spid="18">
                                            <p:txEl>
                                              <p:pRg st="0" end="0"/>
                                            </p:txEl>
                                          </p:spTgt>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26"/>
                                        </p:tgtEl>
                                        <p:attrNameLst>
                                          <p:attrName>style.visibility</p:attrName>
                                        </p:attrNameLst>
                                      </p:cBhvr>
                                      <p:to>
                                        <p:strVal val="visible"/>
                                      </p:to>
                                    </p:set>
                                    <p:animEffect transition="in" filter="fade">
                                      <p:cBhvr>
                                        <p:cTn id="74" dur="500"/>
                                        <p:tgtEl>
                                          <p:spTgt spid="26"/>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grpId="0" nodeType="clickEffect">
                                  <p:stCondLst>
                                    <p:cond delay="0"/>
                                  </p:stCondLst>
                                  <p:childTnLst>
                                    <p:set>
                                      <p:cBhvr>
                                        <p:cTn id="78" dur="1" fill="hold">
                                          <p:stCondLst>
                                            <p:cond delay="0"/>
                                          </p:stCondLst>
                                        </p:cTn>
                                        <p:tgtEl>
                                          <p:spTgt spid="19"/>
                                        </p:tgtEl>
                                        <p:attrNameLst>
                                          <p:attrName>style.visibility</p:attrName>
                                        </p:attrNameLst>
                                      </p:cBhvr>
                                      <p:to>
                                        <p:strVal val="visible"/>
                                      </p:to>
                                    </p:set>
                                    <p:animEffect transition="in" filter="fade">
                                      <p:cBhvr>
                                        <p:cTn id="79" dur="500"/>
                                        <p:tgtEl>
                                          <p:spTgt spid="19"/>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grpId="0" nodeType="clickEffect">
                                  <p:stCondLst>
                                    <p:cond delay="0"/>
                                  </p:stCondLst>
                                  <p:childTnLst>
                                    <p:set>
                                      <p:cBhvr>
                                        <p:cTn id="83" dur="1" fill="hold">
                                          <p:stCondLst>
                                            <p:cond delay="0"/>
                                          </p:stCondLst>
                                        </p:cTn>
                                        <p:tgtEl>
                                          <p:spTgt spid="27"/>
                                        </p:tgtEl>
                                        <p:attrNameLst>
                                          <p:attrName>style.visibility</p:attrName>
                                        </p:attrNameLst>
                                      </p:cBhvr>
                                      <p:to>
                                        <p:strVal val="visible"/>
                                      </p:to>
                                    </p:set>
                                    <p:animEffect transition="in" filter="fade">
                                      <p:cBhvr>
                                        <p:cTn id="84" dur="500"/>
                                        <p:tgtEl>
                                          <p:spTgt spid="27"/>
                                        </p:tgtEl>
                                      </p:cBhvr>
                                    </p:animEffect>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grpId="0" nodeType="clickEffect">
                                  <p:stCondLst>
                                    <p:cond delay="0"/>
                                  </p:stCondLst>
                                  <p:childTnLst>
                                    <p:set>
                                      <p:cBhvr>
                                        <p:cTn id="88" dur="1" fill="hold">
                                          <p:stCondLst>
                                            <p:cond delay="0"/>
                                          </p:stCondLst>
                                        </p:cTn>
                                        <p:tgtEl>
                                          <p:spTgt spid="20"/>
                                        </p:tgtEl>
                                        <p:attrNameLst>
                                          <p:attrName>style.visibility</p:attrName>
                                        </p:attrNameLst>
                                      </p:cBhvr>
                                      <p:to>
                                        <p:strVal val="visible"/>
                                      </p:to>
                                    </p:set>
                                    <p:animEffect transition="in" filter="fade">
                                      <p:cBhvr>
                                        <p:cTn id="89" dur="500"/>
                                        <p:tgtEl>
                                          <p:spTgt spid="20"/>
                                        </p:tgtEl>
                                      </p:cBhvr>
                                    </p:animEffect>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grpId="0" nodeType="clickEffect">
                                  <p:stCondLst>
                                    <p:cond delay="0"/>
                                  </p:stCondLst>
                                  <p:childTnLst>
                                    <p:set>
                                      <p:cBhvr>
                                        <p:cTn id="93" dur="1" fill="hold">
                                          <p:stCondLst>
                                            <p:cond delay="0"/>
                                          </p:stCondLst>
                                        </p:cTn>
                                        <p:tgtEl>
                                          <p:spTgt spid="28"/>
                                        </p:tgtEl>
                                        <p:attrNameLst>
                                          <p:attrName>style.visibility</p:attrName>
                                        </p:attrNameLst>
                                      </p:cBhvr>
                                      <p:to>
                                        <p:strVal val="visible"/>
                                      </p:to>
                                    </p:set>
                                    <p:animEffect transition="in" filter="fade">
                                      <p:cBhvr>
                                        <p:cTn id="94" dur="500"/>
                                        <p:tgtEl>
                                          <p:spTgt spid="28"/>
                                        </p:tgtEl>
                                      </p:cBhvr>
                                    </p:animEffect>
                                  </p:childTnLst>
                                </p:cTn>
                              </p:par>
                            </p:childTnLst>
                          </p:cTn>
                        </p:par>
                      </p:childTnLst>
                    </p:cTn>
                  </p:par>
                  <p:par>
                    <p:cTn id="95" fill="hold">
                      <p:stCondLst>
                        <p:cond delay="indefinite"/>
                      </p:stCondLst>
                      <p:childTnLst>
                        <p:par>
                          <p:cTn id="96" fill="hold">
                            <p:stCondLst>
                              <p:cond delay="0"/>
                            </p:stCondLst>
                            <p:childTnLst>
                              <p:par>
                                <p:cTn id="97" presetID="10" presetClass="entr" presetSubtype="0" fill="hold" grpId="0" nodeType="clickEffect">
                                  <p:stCondLst>
                                    <p:cond delay="0"/>
                                  </p:stCondLst>
                                  <p:childTnLst>
                                    <p:set>
                                      <p:cBhvr>
                                        <p:cTn id="98" dur="1" fill="hold">
                                          <p:stCondLst>
                                            <p:cond delay="0"/>
                                          </p:stCondLst>
                                        </p:cTn>
                                        <p:tgtEl>
                                          <p:spTgt spid="21"/>
                                        </p:tgtEl>
                                        <p:attrNameLst>
                                          <p:attrName>style.visibility</p:attrName>
                                        </p:attrNameLst>
                                      </p:cBhvr>
                                      <p:to>
                                        <p:strVal val="visible"/>
                                      </p:to>
                                    </p:set>
                                    <p:animEffect transition="in" filter="fade">
                                      <p:cBhvr>
                                        <p:cTn id="99" dur="500"/>
                                        <p:tgtEl>
                                          <p:spTgt spid="21"/>
                                        </p:tgtEl>
                                      </p:cBhvr>
                                    </p:animEffect>
                                  </p:childTnLst>
                                </p:cTn>
                              </p:par>
                            </p:childTnLst>
                          </p:cTn>
                        </p:par>
                      </p:childTnLst>
                    </p:cTn>
                  </p:par>
                  <p:par>
                    <p:cTn id="100" fill="hold">
                      <p:stCondLst>
                        <p:cond delay="indefinite"/>
                      </p:stCondLst>
                      <p:childTnLst>
                        <p:par>
                          <p:cTn id="101" fill="hold">
                            <p:stCondLst>
                              <p:cond delay="0"/>
                            </p:stCondLst>
                            <p:childTnLst>
                              <p:par>
                                <p:cTn id="102" presetID="10" presetClass="entr" presetSubtype="0" fill="hold" nodeType="clickEffect">
                                  <p:stCondLst>
                                    <p:cond delay="0"/>
                                  </p:stCondLst>
                                  <p:childTnLst>
                                    <p:set>
                                      <p:cBhvr>
                                        <p:cTn id="103" dur="1" fill="hold">
                                          <p:stCondLst>
                                            <p:cond delay="0"/>
                                          </p:stCondLst>
                                        </p:cTn>
                                        <p:tgtEl>
                                          <p:spTgt spid="29">
                                            <p:txEl>
                                              <p:pRg st="0" end="0"/>
                                            </p:txEl>
                                          </p:spTgt>
                                        </p:tgtEl>
                                        <p:attrNameLst>
                                          <p:attrName>style.visibility</p:attrName>
                                        </p:attrNameLst>
                                      </p:cBhvr>
                                      <p:to>
                                        <p:strVal val="visible"/>
                                      </p:to>
                                    </p:set>
                                    <p:animEffect transition="in" filter="fade">
                                      <p:cBhvr>
                                        <p:cTn id="104" dur="500"/>
                                        <p:tgtEl>
                                          <p:spTgt spid="29">
                                            <p:txEl>
                                              <p:pRg st="0" end="0"/>
                                            </p:txEl>
                                          </p:spTgt>
                                        </p:tgtEl>
                                      </p:cBhvr>
                                    </p:animEffect>
                                  </p:childTnLst>
                                </p:cTn>
                              </p:par>
                            </p:childTnLst>
                          </p:cTn>
                        </p:par>
                      </p:childTnLst>
                    </p:cTn>
                  </p:par>
                  <p:par>
                    <p:cTn id="105" fill="hold">
                      <p:stCondLst>
                        <p:cond delay="indefinite"/>
                      </p:stCondLst>
                      <p:childTnLst>
                        <p:par>
                          <p:cTn id="106" fill="hold">
                            <p:stCondLst>
                              <p:cond delay="0"/>
                            </p:stCondLst>
                            <p:childTnLst>
                              <p:par>
                                <p:cTn id="107" presetID="10" presetClass="entr" presetSubtype="0" fill="hold" nodeType="clickEffect">
                                  <p:stCondLst>
                                    <p:cond delay="0"/>
                                  </p:stCondLst>
                                  <p:childTnLst>
                                    <p:set>
                                      <p:cBhvr>
                                        <p:cTn id="108" dur="1" fill="hold">
                                          <p:stCondLst>
                                            <p:cond delay="0"/>
                                          </p:stCondLst>
                                        </p:cTn>
                                        <p:tgtEl>
                                          <p:spTgt spid="22">
                                            <p:txEl>
                                              <p:pRg st="0" end="0"/>
                                            </p:txEl>
                                          </p:spTgt>
                                        </p:tgtEl>
                                        <p:attrNameLst>
                                          <p:attrName>style.visibility</p:attrName>
                                        </p:attrNameLst>
                                      </p:cBhvr>
                                      <p:to>
                                        <p:strVal val="visible"/>
                                      </p:to>
                                    </p:set>
                                    <p:animEffect transition="in" filter="fade">
                                      <p:cBhvr>
                                        <p:cTn id="109" dur="500"/>
                                        <p:tgtEl>
                                          <p:spTgt spid="22">
                                            <p:txEl>
                                              <p:pRg st="0" end="0"/>
                                            </p:txEl>
                                          </p:spTgt>
                                        </p:tgtEl>
                                      </p:cBhvr>
                                    </p:animEffect>
                                  </p:childTnLst>
                                </p:cTn>
                              </p:par>
                            </p:childTnLst>
                          </p:cTn>
                        </p:par>
                      </p:childTnLst>
                    </p:cTn>
                  </p:par>
                  <p:par>
                    <p:cTn id="110" fill="hold">
                      <p:stCondLst>
                        <p:cond delay="indefinite"/>
                      </p:stCondLst>
                      <p:childTnLst>
                        <p:par>
                          <p:cTn id="111" fill="hold">
                            <p:stCondLst>
                              <p:cond delay="0"/>
                            </p:stCondLst>
                            <p:childTnLst>
                              <p:par>
                                <p:cTn id="112" presetID="10" presetClass="entr" presetSubtype="0" fill="hold" grpId="0" nodeType="clickEffect">
                                  <p:stCondLst>
                                    <p:cond delay="0"/>
                                  </p:stCondLst>
                                  <p:childTnLst>
                                    <p:set>
                                      <p:cBhvr>
                                        <p:cTn id="113" dur="1" fill="hold">
                                          <p:stCondLst>
                                            <p:cond delay="0"/>
                                          </p:stCondLst>
                                        </p:cTn>
                                        <p:tgtEl>
                                          <p:spTgt spid="30"/>
                                        </p:tgtEl>
                                        <p:attrNameLst>
                                          <p:attrName>style.visibility</p:attrName>
                                        </p:attrNameLst>
                                      </p:cBhvr>
                                      <p:to>
                                        <p:strVal val="visible"/>
                                      </p:to>
                                    </p:set>
                                    <p:animEffect transition="in" filter="fade">
                                      <p:cBhvr>
                                        <p:cTn id="114"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animBg="1"/>
      <p:bldP spid="3" grpId="0" animBg="1"/>
      <p:bldP spid="10" grpId="0" animBg="1"/>
      <p:bldP spid="6" grpId="0" build="p"/>
      <p:bldP spid="16" grpId="0"/>
      <p:bldP spid="17" grpId="0"/>
      <p:bldP spid="19" grpId="0"/>
      <p:bldP spid="20" grpId="0"/>
      <p:bldP spid="21" grpId="0"/>
      <p:bldP spid="23" grpId="0" build="p"/>
      <p:bldP spid="24" grpId="0"/>
      <p:bldP spid="25" grpId="0"/>
      <p:bldP spid="26" grpId="0"/>
      <p:bldP spid="27" grpId="0"/>
      <p:bldP spid="28" grpId="0"/>
      <p:bldP spid="30" grpId="0"/>
    </p:bldLst>
  </p:timing>
</p:sld>
</file>

<file path=ppt/slides/slide6.xml><?xml version="1.0" encoding="utf-8"?>
<p:sld xmlns:a="http://schemas.openxmlformats.org/drawingml/2006/main" xmlns:r="http://schemas.openxmlformats.org/officeDocument/2006/relationships" xmlns:p="http://schemas.openxmlformats.org/presentationml/2006/main" showMasterSp="0">
  <p:cSld>
    <p:bg>
      <p:bgPr>
        <a:solidFill>
          <a:schemeClr val="accent1"/>
        </a:solidFill>
        <a:effectLst/>
      </p:bgPr>
    </p:bg>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0F89667C-0DAD-4DC1-92E6-F5AB4DBA1EB8}"/>
              </a:ext>
            </a:extLst>
          </p:cNvPr>
          <p:cNvPicPr>
            <a:picLocks noChangeAspect="1"/>
          </p:cNvPicPr>
          <p:nvPr/>
        </p:nvPicPr>
        <p:blipFill>
          <a:blip r:embed="rId2">
            <a:extLst>
              <a:ext uri="{BEBA8EAE-BF5A-486C-A8C5-ECC9F3942E4B}">
                <a14:imgProps xmlns:a14="http://schemas.microsoft.com/office/drawing/2010/main">
                  <a14:imgLayer r:embed="rId3">
                    <a14:imgEffect>
                      <a14:artisticCutout/>
                    </a14:imgEffect>
                  </a14:imgLayer>
                </a14:imgProps>
              </a:ext>
            </a:extLst>
          </a:blip>
          <a:stretch>
            <a:fillRect/>
          </a:stretch>
        </p:blipFill>
        <p:spPr>
          <a:xfrm>
            <a:off x="1" y="0"/>
            <a:ext cx="12191999" cy="6858000"/>
          </a:xfrm>
          <a:prstGeom prst="rect">
            <a:avLst/>
          </a:prstGeom>
        </p:spPr>
      </p:pic>
      <p:sp>
        <p:nvSpPr>
          <p:cNvPr id="3" name="文本框 2">
            <a:extLst>
              <a:ext uri="{FF2B5EF4-FFF2-40B4-BE49-F238E27FC236}">
                <a16:creationId xmlns:a16="http://schemas.microsoft.com/office/drawing/2014/main" id="{88918238-9C63-48F4-87FF-E873488135C8}"/>
              </a:ext>
            </a:extLst>
          </p:cNvPr>
          <p:cNvSpPr txBox="1"/>
          <p:nvPr/>
        </p:nvSpPr>
        <p:spPr>
          <a:xfrm>
            <a:off x="1814945" y="3130138"/>
            <a:ext cx="8562109" cy="8309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gn="ctr"/>
            <a:r>
              <a:rPr lang="en-US" altLang="zh-CN" sz="4800" dirty="0">
                <a:solidFill>
                  <a:schemeClr val="bg1"/>
                </a:solidFill>
                <a:latin typeface="Arial Rounded MT Bold" panose="020F0704030504030204" pitchFamily="34" charset="0"/>
              </a:rPr>
              <a:t>Advantage &amp; Disadvantage</a:t>
            </a:r>
            <a:endParaRPr lang="zh-CN" altLang="en-US" sz="4800" dirty="0">
              <a:solidFill>
                <a:schemeClr val="bg1"/>
              </a:solidFill>
            </a:endParaRPr>
          </a:p>
        </p:txBody>
      </p:sp>
    </p:spTree>
    <p:extLst>
      <p:ext uri="{BB962C8B-B14F-4D97-AF65-F5344CB8AC3E}">
        <p14:creationId xmlns:p14="http://schemas.microsoft.com/office/powerpoint/2010/main" val="176383781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1C4EA6A-8D0A-4E20-933B-4299165A3028}"/>
              </a:ext>
            </a:extLst>
          </p:cNvPr>
          <p:cNvPicPr>
            <a:picLocks noChangeAspect="1"/>
          </p:cNvPicPr>
          <p:nvPr/>
        </p:nvPicPr>
        <p:blipFill>
          <a:blip r:embed="rId2"/>
          <a:stretch>
            <a:fillRect/>
          </a:stretch>
        </p:blipFill>
        <p:spPr>
          <a:xfrm rot="21182261">
            <a:off x="351578" y="504825"/>
            <a:ext cx="7713557" cy="4343400"/>
          </a:xfrm>
          <a:prstGeom prst="rect">
            <a:avLst/>
          </a:prstGeom>
          <a:ln>
            <a:noFill/>
          </a:ln>
          <a:effectLst>
            <a:outerShdw blurRad="190500" algn="tl" rotWithShape="0">
              <a:srgbClr val="000000">
                <a:alpha val="70000"/>
              </a:srgbClr>
            </a:outerShdw>
          </a:effectLst>
        </p:spPr>
      </p:pic>
      <p:pic>
        <p:nvPicPr>
          <p:cNvPr id="7" name="Picture 6">
            <a:extLst>
              <a:ext uri="{FF2B5EF4-FFF2-40B4-BE49-F238E27FC236}">
                <a16:creationId xmlns:a16="http://schemas.microsoft.com/office/drawing/2014/main" id="{D5BDF003-2BAB-4C8F-90F8-8FC894DB4CC2}"/>
              </a:ext>
            </a:extLst>
          </p:cNvPr>
          <p:cNvPicPr>
            <a:picLocks noChangeAspect="1"/>
          </p:cNvPicPr>
          <p:nvPr/>
        </p:nvPicPr>
        <p:blipFill>
          <a:blip r:embed="rId3"/>
          <a:stretch>
            <a:fillRect/>
          </a:stretch>
        </p:blipFill>
        <p:spPr>
          <a:xfrm rot="436716">
            <a:off x="4903771" y="1595086"/>
            <a:ext cx="6630247" cy="4806929"/>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6619824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 calcmode="lin" valueType="num">
                                      <p:cBhvr>
                                        <p:cTn id="9" dur="500" fill="hold"/>
                                        <p:tgtEl>
                                          <p:spTgt spid="6"/>
                                        </p:tgtEl>
                                        <p:attrNameLst>
                                          <p:attrName>style.rotation</p:attrName>
                                        </p:attrNameLst>
                                      </p:cBhvr>
                                      <p:tavLst>
                                        <p:tav tm="0">
                                          <p:val>
                                            <p:fltVal val="360"/>
                                          </p:val>
                                        </p:tav>
                                        <p:tav tm="100000">
                                          <p:val>
                                            <p:fltVal val="0"/>
                                          </p:val>
                                        </p:tav>
                                      </p:tavLst>
                                    </p:anim>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49" presetClass="entr" presetSubtype="0" decel="10000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p:cTn id="15" dur="500" fill="hold"/>
                                        <p:tgtEl>
                                          <p:spTgt spid="7"/>
                                        </p:tgtEl>
                                        <p:attrNameLst>
                                          <p:attrName>ppt_w</p:attrName>
                                        </p:attrNameLst>
                                      </p:cBhvr>
                                      <p:tavLst>
                                        <p:tav tm="0">
                                          <p:val>
                                            <p:fltVal val="0"/>
                                          </p:val>
                                        </p:tav>
                                        <p:tav tm="100000">
                                          <p:val>
                                            <p:strVal val="#ppt_w"/>
                                          </p:val>
                                        </p:tav>
                                      </p:tavLst>
                                    </p:anim>
                                    <p:anim calcmode="lin" valueType="num">
                                      <p:cBhvr>
                                        <p:cTn id="16" dur="500" fill="hold"/>
                                        <p:tgtEl>
                                          <p:spTgt spid="7"/>
                                        </p:tgtEl>
                                        <p:attrNameLst>
                                          <p:attrName>ppt_h</p:attrName>
                                        </p:attrNameLst>
                                      </p:cBhvr>
                                      <p:tavLst>
                                        <p:tav tm="0">
                                          <p:val>
                                            <p:fltVal val="0"/>
                                          </p:val>
                                        </p:tav>
                                        <p:tav tm="100000">
                                          <p:val>
                                            <p:strVal val="#ppt_h"/>
                                          </p:val>
                                        </p:tav>
                                      </p:tavLst>
                                    </p:anim>
                                    <p:anim calcmode="lin" valueType="num">
                                      <p:cBhvr>
                                        <p:cTn id="17" dur="500" fill="hold"/>
                                        <p:tgtEl>
                                          <p:spTgt spid="7"/>
                                        </p:tgtEl>
                                        <p:attrNameLst>
                                          <p:attrName>style.rotation</p:attrName>
                                        </p:attrNameLst>
                                      </p:cBhvr>
                                      <p:tavLst>
                                        <p:tav tm="0">
                                          <p:val>
                                            <p:fltVal val="360"/>
                                          </p:val>
                                        </p:tav>
                                        <p:tav tm="100000">
                                          <p:val>
                                            <p:fltVal val="0"/>
                                          </p:val>
                                        </p:tav>
                                      </p:tavLst>
                                    </p:anim>
                                    <p:animEffect transition="in" filter="fade">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53" presetClass="exit" presetSubtype="32" fill="hold" nodeType="clickEffect">
                                  <p:stCondLst>
                                    <p:cond delay="0"/>
                                  </p:stCondLst>
                                  <p:childTnLst>
                                    <p:anim calcmode="lin" valueType="num">
                                      <p:cBhvr>
                                        <p:cTn id="22" dur="500"/>
                                        <p:tgtEl>
                                          <p:spTgt spid="6"/>
                                        </p:tgtEl>
                                        <p:attrNameLst>
                                          <p:attrName>ppt_w</p:attrName>
                                        </p:attrNameLst>
                                      </p:cBhvr>
                                      <p:tavLst>
                                        <p:tav tm="0">
                                          <p:val>
                                            <p:strVal val="ppt_w"/>
                                          </p:val>
                                        </p:tav>
                                        <p:tav tm="100000">
                                          <p:val>
                                            <p:fltVal val="0"/>
                                          </p:val>
                                        </p:tav>
                                      </p:tavLst>
                                    </p:anim>
                                    <p:anim calcmode="lin" valueType="num">
                                      <p:cBhvr>
                                        <p:cTn id="23" dur="500"/>
                                        <p:tgtEl>
                                          <p:spTgt spid="6"/>
                                        </p:tgtEl>
                                        <p:attrNameLst>
                                          <p:attrName>ppt_h</p:attrName>
                                        </p:attrNameLst>
                                      </p:cBhvr>
                                      <p:tavLst>
                                        <p:tav tm="0">
                                          <p:val>
                                            <p:strVal val="ppt_h"/>
                                          </p:val>
                                        </p:tav>
                                        <p:tav tm="100000">
                                          <p:val>
                                            <p:fltVal val="0"/>
                                          </p:val>
                                        </p:tav>
                                      </p:tavLst>
                                    </p:anim>
                                    <p:animEffect transition="out" filter="fade">
                                      <p:cBhvr>
                                        <p:cTn id="24" dur="500"/>
                                        <p:tgtEl>
                                          <p:spTgt spid="6"/>
                                        </p:tgtEl>
                                      </p:cBhvr>
                                    </p:animEffect>
                                    <p:set>
                                      <p:cBhvr>
                                        <p:cTn id="25" dur="1" fill="hold">
                                          <p:stCondLst>
                                            <p:cond delay="499"/>
                                          </p:stCondLst>
                                        </p:cTn>
                                        <p:tgtEl>
                                          <p:spTgt spid="6"/>
                                        </p:tgtEl>
                                        <p:attrNameLst>
                                          <p:attrName>style.visibility</p:attrName>
                                        </p:attrNameLst>
                                      </p:cBhvr>
                                      <p:to>
                                        <p:strVal val="hidden"/>
                                      </p:to>
                                    </p:set>
                                  </p:childTnLst>
                                </p:cTn>
                              </p:par>
                              <p:par>
                                <p:cTn id="26" presetID="53" presetClass="exit" presetSubtype="32" fill="hold" nodeType="withEffect">
                                  <p:stCondLst>
                                    <p:cond delay="0"/>
                                  </p:stCondLst>
                                  <p:childTnLst>
                                    <p:anim calcmode="lin" valueType="num">
                                      <p:cBhvr>
                                        <p:cTn id="27" dur="500"/>
                                        <p:tgtEl>
                                          <p:spTgt spid="7"/>
                                        </p:tgtEl>
                                        <p:attrNameLst>
                                          <p:attrName>ppt_w</p:attrName>
                                        </p:attrNameLst>
                                      </p:cBhvr>
                                      <p:tavLst>
                                        <p:tav tm="0">
                                          <p:val>
                                            <p:strVal val="ppt_w"/>
                                          </p:val>
                                        </p:tav>
                                        <p:tav tm="100000">
                                          <p:val>
                                            <p:fltVal val="0"/>
                                          </p:val>
                                        </p:tav>
                                      </p:tavLst>
                                    </p:anim>
                                    <p:anim calcmode="lin" valueType="num">
                                      <p:cBhvr>
                                        <p:cTn id="28" dur="500"/>
                                        <p:tgtEl>
                                          <p:spTgt spid="7"/>
                                        </p:tgtEl>
                                        <p:attrNameLst>
                                          <p:attrName>ppt_h</p:attrName>
                                        </p:attrNameLst>
                                      </p:cBhvr>
                                      <p:tavLst>
                                        <p:tav tm="0">
                                          <p:val>
                                            <p:strVal val="ppt_h"/>
                                          </p:val>
                                        </p:tav>
                                        <p:tav tm="100000">
                                          <p:val>
                                            <p:fltVal val="0"/>
                                          </p:val>
                                        </p:tav>
                                      </p:tavLst>
                                    </p:anim>
                                    <p:animEffect transition="out" filter="fade">
                                      <p:cBhvr>
                                        <p:cTn id="29" dur="500"/>
                                        <p:tgtEl>
                                          <p:spTgt spid="7"/>
                                        </p:tgtEl>
                                      </p:cBhvr>
                                    </p:animEffect>
                                    <p:set>
                                      <p:cBhvr>
                                        <p:cTn id="30"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2" name="video2">
            <a:hlinkClick r:id="" action="ppaction://media"/>
            <a:extLst>
              <a:ext uri="{FF2B5EF4-FFF2-40B4-BE49-F238E27FC236}">
                <a16:creationId xmlns:a16="http://schemas.microsoft.com/office/drawing/2014/main" id="{F4A15B2E-B24A-49BF-ADC0-284B7F8BC05D}"/>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b="22311"/>
          <a:stretch/>
        </p:blipFill>
        <p:spPr>
          <a:xfrm>
            <a:off x="3727801" y="0"/>
            <a:ext cx="4965428" cy="6858000"/>
          </a:xfrm>
          <a:prstGeom prst="rect">
            <a:avLst/>
          </a:prstGeom>
        </p:spPr>
      </p:pic>
    </p:spTree>
    <p:extLst>
      <p:ext uri="{BB962C8B-B14F-4D97-AF65-F5344CB8AC3E}">
        <p14:creationId xmlns:p14="http://schemas.microsoft.com/office/powerpoint/2010/main" val="2993800329"/>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5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mediacall" presetSubtype="0" fill="hold" nodeType="clickEffect">
                                  <p:stCondLst>
                                    <p:cond delay="0"/>
                                  </p:stCondLst>
                                  <p:childTnLst>
                                    <p:cmd type="call" cmd="playFrom(0.0)">
                                      <p:cBhvr>
                                        <p:cTn id="11" dur="1695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39394">
                <p:cTn id="12" fill="hold" display="0">
                  <p:stCondLst>
                    <p:cond delay="indefinite"/>
                  </p:stCondLst>
                </p:cTn>
                <p:tgtEl>
                  <p:spTgt spid="2"/>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1DCA28B-9D02-43AE-A3F8-AD054C458582}"/>
              </a:ext>
            </a:extLst>
          </p:cNvPr>
          <p:cNvSpPr/>
          <p:nvPr/>
        </p:nvSpPr>
        <p:spPr>
          <a:xfrm flipV="1">
            <a:off x="803867" y="1507254"/>
            <a:ext cx="10497179"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9">
            <a:extLst>
              <a:ext uri="{FF2B5EF4-FFF2-40B4-BE49-F238E27FC236}">
                <a16:creationId xmlns:a16="http://schemas.microsoft.com/office/drawing/2014/main" id="{D0B14ED1-8290-4332-921C-3BD133579944}"/>
              </a:ext>
            </a:extLst>
          </p:cNvPr>
          <p:cNvSpPr txBox="1"/>
          <p:nvPr/>
        </p:nvSpPr>
        <p:spPr>
          <a:xfrm>
            <a:off x="803867" y="760672"/>
            <a:ext cx="6105525" cy="769441"/>
          </a:xfrm>
          <a:prstGeom prst="rect">
            <a:avLst/>
          </a:prstGeom>
          <a:noFill/>
        </p:spPr>
        <p:txBody>
          <a:bodyPr wrap="square" rtlCol="0">
            <a:spAutoFit/>
          </a:bodyPr>
          <a:lstStyle/>
          <a:p>
            <a:r>
              <a:rPr lang="en-US" altLang="zh-CN" sz="4400" dirty="0">
                <a:solidFill>
                  <a:schemeClr val="tx1">
                    <a:lumMod val="75000"/>
                    <a:lumOff val="25000"/>
                  </a:schemeClr>
                </a:solidFill>
                <a:latin typeface="Arial Rounded MT Bold" panose="020F0704030504030204" pitchFamily="34" charset="0"/>
              </a:rPr>
              <a:t>About Individualism</a:t>
            </a:r>
            <a:endParaRPr lang="zh-CN" altLang="en-US" sz="4400" dirty="0">
              <a:solidFill>
                <a:schemeClr val="tx1">
                  <a:lumMod val="75000"/>
                  <a:lumOff val="25000"/>
                </a:schemeClr>
              </a:solidFill>
              <a:latin typeface="Arial Rounded MT Bold" panose="020F0704030504030204" pitchFamily="34" charset="0"/>
            </a:endParaRPr>
          </a:p>
        </p:txBody>
      </p:sp>
      <p:sp>
        <p:nvSpPr>
          <p:cNvPr id="4" name="TextBox 3">
            <a:extLst>
              <a:ext uri="{FF2B5EF4-FFF2-40B4-BE49-F238E27FC236}">
                <a16:creationId xmlns:a16="http://schemas.microsoft.com/office/drawing/2014/main" id="{AFB94488-183E-4799-AFE7-8931DA6F2F72}"/>
              </a:ext>
            </a:extLst>
          </p:cNvPr>
          <p:cNvSpPr txBox="1"/>
          <p:nvPr/>
        </p:nvSpPr>
        <p:spPr>
          <a:xfrm>
            <a:off x="803867" y="1942344"/>
            <a:ext cx="5841184" cy="4154984"/>
          </a:xfrm>
          <a:prstGeom prst="rect">
            <a:avLst/>
          </a:prstGeom>
          <a:noFill/>
        </p:spPr>
        <p:txBody>
          <a:bodyPr wrap="square" rtlCol="0">
            <a:spAutoFit/>
          </a:bodyPr>
          <a:lstStyle/>
          <a:p>
            <a:r>
              <a:rPr lang="en-US" altLang="zh-CN" sz="2400" dirty="0">
                <a:latin typeface="Arial Rounded MT Bold" panose="020F0704030504030204" pitchFamily="34" charset="0"/>
                <a:cs typeface="Arial" panose="020B0604020202020204" pitchFamily="34" charset="0"/>
              </a:rPr>
              <a:t>Disadvantages</a:t>
            </a:r>
          </a:p>
          <a:p>
            <a:r>
              <a:rPr lang="en-US" altLang="zh-CN" sz="2400" dirty="0">
                <a:latin typeface="Arial" panose="020B0604020202020204" pitchFamily="34" charset="0"/>
                <a:cs typeface="Arial" panose="020B0604020202020204" pitchFamily="34" charset="0"/>
              </a:rPr>
              <a:t>Individualism is not conducive</a:t>
            </a:r>
            <a:r>
              <a:rPr lang="zh-CN" altLang="en-US" sz="2400" dirty="0">
                <a:latin typeface="Arial" panose="020B0604020202020204" pitchFamily="34" charset="0"/>
                <a:cs typeface="Arial" panose="020B0604020202020204" pitchFamily="34" charset="0"/>
              </a:rPr>
              <a:t>（有益的）</a:t>
            </a:r>
            <a:r>
              <a:rPr lang="en-US" altLang="zh-CN" sz="2400" dirty="0">
                <a:latin typeface="Arial" panose="020B0604020202020204" pitchFamily="34" charset="0"/>
                <a:cs typeface="Arial" panose="020B0604020202020204" pitchFamily="34" charset="0"/>
              </a:rPr>
              <a:t> to the development of the individual and the collective together.</a:t>
            </a:r>
          </a:p>
          <a:p>
            <a:endParaRPr lang="en-US" altLang="zh-CN" sz="2400" dirty="0">
              <a:latin typeface="Arial" panose="020B0604020202020204" pitchFamily="34" charset="0"/>
              <a:cs typeface="Arial" panose="020B0604020202020204" pitchFamily="34" charset="0"/>
            </a:endParaRPr>
          </a:p>
          <a:p>
            <a:r>
              <a:rPr lang="en-US" altLang="zh-CN" sz="2400" dirty="0">
                <a:latin typeface="Arial Rounded MT Bold" panose="020F0704030504030204" pitchFamily="34" charset="0"/>
                <a:cs typeface="Arial" panose="020B0604020202020204" pitchFamily="34" charset="0"/>
              </a:rPr>
              <a:t>Advantages</a:t>
            </a:r>
          </a:p>
          <a:p>
            <a:r>
              <a:rPr lang="en-US" altLang="zh-CN" sz="2400" dirty="0">
                <a:latin typeface="Arial" panose="020B0604020202020204" pitchFamily="34" charset="0"/>
                <a:cs typeface="Arial" panose="020B0604020202020204" pitchFamily="34" charset="0"/>
              </a:rPr>
              <a:t>The first is </a:t>
            </a:r>
            <a:r>
              <a:rPr lang="en-US" altLang="zh-CN" sz="2400" u="sng" dirty="0">
                <a:latin typeface="Arial" panose="020B0604020202020204" pitchFamily="34" charset="0"/>
                <a:cs typeface="Arial" panose="020B0604020202020204" pitchFamily="34" charset="0"/>
              </a:rPr>
              <a:t>that people know how to use the law to protect their rights</a:t>
            </a:r>
            <a:r>
              <a:rPr lang="en-US" altLang="zh-CN" sz="2400" dirty="0">
                <a:latin typeface="Arial" panose="020B0604020202020204" pitchFamily="34" charset="0"/>
                <a:cs typeface="Arial" panose="020B0604020202020204" pitchFamily="34" charset="0"/>
              </a:rPr>
              <a:t>, which is different from selfish.</a:t>
            </a:r>
            <a:r>
              <a:rPr lang="zh-CN" altLang="en-US" sz="2400" dirty="0">
                <a:latin typeface="Arial" panose="020B0604020202020204" pitchFamily="34" charset="0"/>
                <a:cs typeface="Arial" panose="020B0604020202020204" pitchFamily="34" charset="0"/>
              </a:rPr>
              <a:t> </a:t>
            </a:r>
            <a:r>
              <a:rPr lang="en-US" altLang="zh-CN" sz="2400" dirty="0">
                <a:latin typeface="Arial" panose="020B0604020202020204" pitchFamily="34" charset="0"/>
                <a:cs typeface="Arial" panose="020B0604020202020204" pitchFamily="34" charset="0"/>
              </a:rPr>
              <a:t>The second is that people know </a:t>
            </a:r>
            <a:r>
              <a:rPr lang="en-US" altLang="zh-CN" sz="2400" u="sng" dirty="0">
                <a:latin typeface="Arial" panose="020B0604020202020204" pitchFamily="34" charset="0"/>
                <a:cs typeface="Arial" panose="020B0604020202020204" pitchFamily="34" charset="0"/>
              </a:rPr>
              <a:t>how to think independently and have their own ideas and opinions</a:t>
            </a:r>
            <a:r>
              <a:rPr lang="en-US" altLang="zh-CN" sz="2400" dirty="0">
                <a:latin typeface="Arial" panose="020B0604020202020204" pitchFamily="34" charset="0"/>
                <a:cs typeface="Arial" panose="020B0604020202020204" pitchFamily="34" charset="0"/>
              </a:rPr>
              <a:t>.</a:t>
            </a:r>
          </a:p>
        </p:txBody>
      </p:sp>
      <p:pic>
        <p:nvPicPr>
          <p:cNvPr id="3" name="图片 2">
            <a:extLst>
              <a:ext uri="{FF2B5EF4-FFF2-40B4-BE49-F238E27FC236}">
                <a16:creationId xmlns:a16="http://schemas.microsoft.com/office/drawing/2014/main" id="{D3665FE8-FA24-4A66-9569-B5DF81D6FE00}"/>
              </a:ext>
            </a:extLst>
          </p:cNvPr>
          <p:cNvPicPr>
            <a:picLocks noChangeAspect="1"/>
          </p:cNvPicPr>
          <p:nvPr/>
        </p:nvPicPr>
        <p:blipFill>
          <a:blip r:embed="rId2"/>
          <a:stretch>
            <a:fillRect/>
          </a:stretch>
        </p:blipFill>
        <p:spPr>
          <a:xfrm>
            <a:off x="6512078" y="2032986"/>
            <a:ext cx="5112566" cy="4223940"/>
          </a:xfrm>
          <a:prstGeom prst="rect">
            <a:avLst/>
          </a:prstGeom>
        </p:spPr>
      </p:pic>
    </p:spTree>
    <p:extLst>
      <p:ext uri="{BB962C8B-B14F-4D97-AF65-F5344CB8AC3E}">
        <p14:creationId xmlns:p14="http://schemas.microsoft.com/office/powerpoint/2010/main" val="1204176310"/>
      </p:ext>
    </p:extLst>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anim calcmode="lin" valueType="num">
                                      <p:cBhvr>
                                        <p:cTn id="8" dur="500" fill="hold"/>
                                        <p:tgtEl>
                                          <p:spTgt spid="10"/>
                                        </p:tgtEl>
                                        <p:attrNameLst>
                                          <p:attrName>ppt_x</p:attrName>
                                        </p:attrNameLst>
                                      </p:cBhvr>
                                      <p:tavLst>
                                        <p:tav tm="0">
                                          <p:val>
                                            <p:strVal val="#ppt_x"/>
                                          </p:val>
                                        </p:tav>
                                        <p:tav tm="100000">
                                          <p:val>
                                            <p:strVal val="#ppt_x"/>
                                          </p:val>
                                        </p:tav>
                                      </p:tavLst>
                                    </p:anim>
                                    <p:anim calcmode="lin" valueType="num">
                                      <p:cBhvr>
                                        <p:cTn id="9" dur="500" fill="hold"/>
                                        <p:tgtEl>
                                          <p:spTgt spid="10"/>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anim calcmode="lin" valueType="num">
                                      <p:cBhvr>
                                        <p:cTn id="13" dur="500" fill="hold"/>
                                        <p:tgtEl>
                                          <p:spTgt spid="5"/>
                                        </p:tgtEl>
                                        <p:attrNameLst>
                                          <p:attrName>ppt_x</p:attrName>
                                        </p:attrNameLst>
                                      </p:cBhvr>
                                      <p:tavLst>
                                        <p:tav tm="0">
                                          <p:val>
                                            <p:strVal val="#ppt_x"/>
                                          </p:val>
                                        </p:tav>
                                        <p:tav tm="100000">
                                          <p:val>
                                            <p:strVal val="#ppt_x"/>
                                          </p:val>
                                        </p:tav>
                                      </p:tavLst>
                                    </p:anim>
                                    <p:anim calcmode="lin" valueType="num">
                                      <p:cBhvr>
                                        <p:cTn id="14" dur="5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500"/>
                                        <p:tgtEl>
                                          <p:spTgt spid="3"/>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4">
                                            <p:txEl>
                                              <p:pRg st="0" end="0"/>
                                            </p:txEl>
                                          </p:spTgt>
                                        </p:tgtEl>
                                        <p:attrNameLst>
                                          <p:attrName>style.visibility</p:attrName>
                                        </p:attrNameLst>
                                      </p:cBhvr>
                                      <p:to>
                                        <p:strVal val="visible"/>
                                      </p:to>
                                    </p:set>
                                    <p:anim calcmode="lin" valueType="num">
                                      <p:cBhvr additive="base">
                                        <p:cTn id="24"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4">
                                            <p:txEl>
                                              <p:pRg st="1" end="1"/>
                                            </p:txEl>
                                          </p:spTgt>
                                        </p:tgtEl>
                                        <p:attrNameLst>
                                          <p:attrName>style.visibility</p:attrName>
                                        </p:attrNameLst>
                                      </p:cBhvr>
                                      <p:to>
                                        <p:strVal val="visible"/>
                                      </p:to>
                                    </p:set>
                                    <p:anim calcmode="lin" valueType="num">
                                      <p:cBhvr additive="base">
                                        <p:cTn id="30"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grpId="0" nodeType="clickEffect">
                                  <p:stCondLst>
                                    <p:cond delay="0"/>
                                  </p:stCondLst>
                                  <p:childTnLst>
                                    <p:set>
                                      <p:cBhvr>
                                        <p:cTn id="35" dur="1" fill="hold">
                                          <p:stCondLst>
                                            <p:cond delay="0"/>
                                          </p:stCondLst>
                                        </p:cTn>
                                        <p:tgtEl>
                                          <p:spTgt spid="4">
                                            <p:txEl>
                                              <p:pRg st="3" end="3"/>
                                            </p:txEl>
                                          </p:spTgt>
                                        </p:tgtEl>
                                        <p:attrNameLst>
                                          <p:attrName>style.visibility</p:attrName>
                                        </p:attrNameLst>
                                      </p:cBhvr>
                                      <p:to>
                                        <p:strVal val="visible"/>
                                      </p:to>
                                    </p:set>
                                    <p:anim calcmode="lin" valueType="num">
                                      <p:cBhvr additive="base">
                                        <p:cTn id="36"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37" dur="500" fill="hold"/>
                                        <p:tgtEl>
                                          <p:spTgt spid="4">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grpId="0" nodeType="clickEffect">
                                  <p:stCondLst>
                                    <p:cond delay="0"/>
                                  </p:stCondLst>
                                  <p:childTnLst>
                                    <p:set>
                                      <p:cBhvr>
                                        <p:cTn id="41" dur="1" fill="hold">
                                          <p:stCondLst>
                                            <p:cond delay="0"/>
                                          </p:stCondLst>
                                        </p:cTn>
                                        <p:tgtEl>
                                          <p:spTgt spid="4">
                                            <p:txEl>
                                              <p:pRg st="4" end="4"/>
                                            </p:txEl>
                                          </p:spTgt>
                                        </p:tgtEl>
                                        <p:attrNameLst>
                                          <p:attrName>style.visibility</p:attrName>
                                        </p:attrNameLst>
                                      </p:cBhvr>
                                      <p:to>
                                        <p:strVal val="visible"/>
                                      </p:to>
                                    </p:set>
                                    <p:anim calcmode="lin" valueType="num">
                                      <p:cBhvr additive="base">
                                        <p:cTn id="42"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43" dur="500" fill="hold"/>
                                        <p:tgtEl>
                                          <p:spTgt spid="4">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0" grpId="0"/>
      <p:bldP spid="4" grpId="0" build="p"/>
    </p:bldLst>
  </p:timing>
</p:sld>
</file>

<file path=ppt/tags/tag1.xml><?xml version="1.0" encoding="utf-8"?>
<p:tagLst xmlns:a="http://schemas.openxmlformats.org/drawingml/2006/main" xmlns:r="http://schemas.openxmlformats.org/officeDocument/2006/relationships" xmlns:p="http://schemas.openxmlformats.org/presentationml/2006/main">
  <p:tag name="TIMING" val="|2.8|0.8"/>
</p:tagLst>
</file>

<file path=ppt/theme/theme1.xml><?xml version="1.0" encoding="utf-8"?>
<a:theme xmlns:a="http://schemas.openxmlformats.org/drawingml/2006/main" name="1_RetrospectVTI">
  <a:themeElements>
    <a:clrScheme name="Custom 34">
      <a:dk1>
        <a:sysClr val="windowText" lastClr="000000"/>
      </a:dk1>
      <a:lt1>
        <a:sysClr val="window" lastClr="FFFFFF"/>
      </a:lt1>
      <a:dk2>
        <a:srgbClr val="39302A"/>
      </a:dk2>
      <a:lt2>
        <a:srgbClr val="E5DEDB"/>
      </a:lt2>
      <a:accent1>
        <a:srgbClr val="EC7016"/>
      </a:accent1>
      <a:accent2>
        <a:srgbClr val="F8931D"/>
      </a:accent2>
      <a:accent3>
        <a:srgbClr val="CE8D3E"/>
      </a:accent3>
      <a:accent4>
        <a:srgbClr val="E64823"/>
      </a:accent4>
      <a:accent5>
        <a:srgbClr val="FFCA08"/>
      </a:accent5>
      <a:accent6>
        <a:srgbClr val="9C6A6A"/>
      </a:accent6>
      <a:hlink>
        <a:srgbClr val="2998E3"/>
      </a:hlink>
      <a:folHlink>
        <a:srgbClr val="7F723D"/>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ppt/theme/themeOverride1.xml><?xml version="1.0" encoding="utf-8"?>
<a:themeOverride xmlns:a="http://schemas.openxmlformats.org/drawingml/2006/main">
  <a:clrScheme name="Custom 41">
    <a:dk1>
      <a:sysClr val="windowText" lastClr="000000"/>
    </a:dk1>
    <a:lt1>
      <a:sysClr val="window" lastClr="FFFFFF"/>
    </a:lt1>
    <a:dk2>
      <a:srgbClr val="39302A"/>
    </a:dk2>
    <a:lt2>
      <a:srgbClr val="E5DEDB"/>
    </a:lt2>
    <a:accent1>
      <a:srgbClr val="F36826"/>
    </a:accent1>
    <a:accent2>
      <a:srgbClr val="FB8E09"/>
    </a:accent2>
    <a:accent3>
      <a:srgbClr val="D48B32"/>
    </a:accent3>
    <a:accent4>
      <a:srgbClr val="E64823"/>
    </a:accent4>
    <a:accent5>
      <a:srgbClr val="FFCA08"/>
    </a:accent5>
    <a:accent6>
      <a:srgbClr val="AF695B"/>
    </a:accent6>
    <a:hlink>
      <a:srgbClr val="2998E3"/>
    </a:hlink>
    <a:folHlink>
      <a:srgbClr val="7F723D"/>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F5B1FD9-3BB6-4DA9-A089-3B68C2323D4F}">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638A3B04-B0F3-4C12-A722-52B5CF6D9723}">
  <ds:schemaRefs>
    <ds:schemaRef ds:uri="http://schemas.microsoft.com/sharepoint/v3/contenttype/forms"/>
  </ds:schemaRefs>
</ds:datastoreItem>
</file>

<file path=customXml/itemProps3.xml><?xml version="1.0" encoding="utf-8"?>
<ds:datastoreItem xmlns:ds="http://schemas.openxmlformats.org/officeDocument/2006/customXml" ds:itemID="{1747A963-53E0-44AF-AF13-963FE676C68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{29FCAAD9-425B-40C9-88CA-458F468667EA}tf33845126_win32</Template>
  <TotalTime>1555</TotalTime>
  <Words>748</Words>
  <Application>Microsoft Office PowerPoint</Application>
  <PresentationFormat>Widescreen</PresentationFormat>
  <Paragraphs>101</Paragraphs>
  <Slides>22</Slides>
  <Notes>0</Notes>
  <HiddenSlides>0</HiddenSlides>
  <MMClips>2</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22</vt:i4>
      </vt:variant>
    </vt:vector>
  </HeadingPairs>
  <TitlesOfParts>
    <vt:vector size="31" baseType="lpstr">
      <vt:lpstr>Calibri</vt:lpstr>
      <vt:lpstr>Bookman Old Style</vt:lpstr>
      <vt:lpstr>Arial</vt:lpstr>
      <vt:lpstr>Microsoft YaHei</vt:lpstr>
      <vt:lpstr>Franklin Gothic Book</vt:lpstr>
      <vt:lpstr>Arial Rounded MT Bold</vt:lpstr>
      <vt:lpstr>Garamond</vt:lpstr>
      <vt:lpstr>Times New Roman</vt:lpstr>
      <vt:lpstr>1_RetrospectVTI</vt:lpstr>
      <vt:lpstr>A Comparative Study on Individualism &amp; Collectivism</vt:lpstr>
      <vt:lpstr>Contents</vt:lpstr>
      <vt:lpstr>PowerPoint Presentation</vt:lpstr>
      <vt:lpstr>Definition</vt:lpstr>
      <vt:lpstr>Characteristics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On individuals’ ability</vt:lpstr>
      <vt:lpstr>On individuals’ ability</vt:lpstr>
      <vt:lpstr>Family structure and values</vt:lpstr>
      <vt:lpstr>Family structure and values</vt:lpstr>
      <vt:lpstr>Life styles</vt:lpstr>
      <vt:lpstr>PowerPoint Presentation</vt:lpstr>
      <vt:lpstr>Chinese Cultural Values behind our collectivism</vt:lpstr>
      <vt:lpstr>Thanks for watching!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个人主义与集体主义</dc:title>
  <dc:creator>Kvar_ispw17 Kevin</dc:creator>
  <cp:lastModifiedBy>Kvar_ispw17 Kevin</cp:lastModifiedBy>
  <cp:revision>791</cp:revision>
  <dcterms:created xsi:type="dcterms:W3CDTF">2021-06-05T03:13:18Z</dcterms:created>
  <dcterms:modified xsi:type="dcterms:W3CDTF">2021-06-09T15:18:37Z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